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68" r:id="rId3"/>
    <p:sldId id="276" r:id="rId4"/>
    <p:sldId id="273" r:id="rId5"/>
    <p:sldId id="2076137512" r:id="rId6"/>
    <p:sldId id="2076137514" r:id="rId7"/>
    <p:sldId id="2076137519" r:id="rId8"/>
    <p:sldId id="2076137520" r:id="rId9"/>
    <p:sldId id="2076137516" r:id="rId10"/>
    <p:sldId id="2076137521" r:id="rId11"/>
    <p:sldId id="2076137522" r:id="rId12"/>
    <p:sldId id="2076137523" r:id="rId13"/>
    <p:sldId id="2076137518" r:id="rId14"/>
    <p:sldId id="2076137517" r:id="rId15"/>
    <p:sldId id="2076137524" r:id="rId16"/>
    <p:sldId id="2076137515" r:id="rId17"/>
    <p:sldId id="2076137507" r:id="rId18"/>
  </p:sldIdLst>
  <p:sldSz cx="12192000" cy="6858000"/>
  <p:notesSz cx="6858000" cy="9144000"/>
  <p:defaultTextStyle>
    <a:defPPr>
      <a:defRPr lang="en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8BBAE"/>
    <a:srgbClr val="0A1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931"/>
    <p:restoredTop sz="94673"/>
  </p:normalViewPr>
  <p:slideViewPr>
    <p:cSldViewPr snapToGrid="0">
      <p:cViewPr varScale="1">
        <p:scale>
          <a:sx n="99" d="100"/>
          <a:sy n="99" d="100"/>
        </p:scale>
        <p:origin x="208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05E721-AFB3-BD46-8CAB-4F4AF1FC4F6C}" type="datetimeFigureOut">
              <a:rPr lang="sl-SI" smtClean="0"/>
              <a:t>13. 10. 2026</a:t>
            </a:fld>
            <a:endParaRPr lang="sl-S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013552-F925-7542-9988-0C5433886B8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330507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013552-F925-7542-9988-0C5433886B8B}" type="slidenum">
              <a:rPr lang="sl-SI" smtClean="0"/>
              <a:t>1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71188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94820782-F0A4-1F3A-7B02-01E67D7E5C7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38200" y="637847"/>
            <a:ext cx="1981200" cy="4953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F1484DDB-6ADD-32A7-09D1-832034144C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199" y="2346927"/>
            <a:ext cx="9144000" cy="1082073"/>
          </a:xfrm>
        </p:spPr>
        <p:txBody>
          <a:bodyPr anchor="b"/>
          <a:lstStyle>
            <a:lvl1pPr algn="l">
              <a:defRPr sz="4000">
                <a:solidFill>
                  <a:srgbClr val="0A193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l-SI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A85FE53-8A23-A41F-F43A-A711F442BF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199" y="3456588"/>
            <a:ext cx="9144000" cy="467712"/>
          </a:xfrm>
        </p:spPr>
        <p:txBody>
          <a:bodyPr anchor="t"/>
          <a:lstStyle>
            <a:lvl1pPr marL="0" indent="0" algn="l">
              <a:buNone/>
              <a:defRPr sz="2400">
                <a:solidFill>
                  <a:srgbClr val="0A193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l-SI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5152F552-2015-6E7F-8192-863833D6B9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199" y="4725577"/>
            <a:ext cx="9143999" cy="495300"/>
          </a:xfrm>
        </p:spPr>
        <p:txBody>
          <a:bodyPr anchor="b">
            <a:normAutofit/>
          </a:bodyPr>
          <a:lstStyle>
            <a:lvl1pPr>
              <a:buNone/>
              <a:defRPr sz="2400" b="1" i="0">
                <a:solidFill>
                  <a:srgbClr val="58BBAE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Click to edit Master text styles (Author)</a:t>
            </a:r>
          </a:p>
        </p:txBody>
      </p: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3BBF18AF-ADCC-C7AB-5B80-B4A4BB8FD59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199" y="5220877"/>
            <a:ext cx="9143999" cy="567736"/>
          </a:xfrm>
        </p:spPr>
        <p:txBody>
          <a:bodyPr>
            <a:normAutofit/>
          </a:bodyPr>
          <a:lstStyle>
            <a:lvl1pPr>
              <a:buNone/>
              <a:defRPr sz="1800">
                <a:solidFill>
                  <a:srgbClr val="58BBAE"/>
                </a:solidFill>
              </a:defRPr>
            </a:lvl1pPr>
          </a:lstStyle>
          <a:p>
            <a:pPr lvl="0"/>
            <a:r>
              <a:rPr lang="en-US" dirty="0"/>
              <a:t>Click to edit Master text styles (Location, Date)</a:t>
            </a:r>
          </a:p>
        </p:txBody>
      </p:sp>
    </p:spTree>
    <p:extLst>
      <p:ext uri="{BB962C8B-B14F-4D97-AF65-F5344CB8AC3E}">
        <p14:creationId xmlns:p14="http://schemas.microsoft.com/office/powerpoint/2010/main" val="418248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D30EBEA7-92D2-C555-2ED7-A1B656AC229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41829" y="891774"/>
            <a:ext cx="2376034" cy="228592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/>
              <a:t>Click icon to add picture</a:t>
            </a:r>
            <a:endParaRPr lang="sl-SI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52AEA055-EE1B-3C1C-54B7-B4BEB4B0452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63230" y="891774"/>
            <a:ext cx="4793799" cy="540000"/>
          </a:xfrm>
        </p:spPr>
        <p:txBody>
          <a:bodyPr>
            <a:noAutofit/>
          </a:bodyPr>
          <a:lstStyle>
            <a:lvl1pPr>
              <a:buNone/>
              <a:defRPr sz="44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Click to edit Name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FFCFAF3C-DBEA-F901-24A4-7A82B4C0E3B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63230" y="1452607"/>
            <a:ext cx="4793799" cy="540000"/>
          </a:xfrm>
        </p:spPr>
        <p:txBody>
          <a:bodyPr>
            <a:normAutofit/>
          </a:bodyPr>
          <a:lstStyle>
            <a:lvl1pPr>
              <a:buNone/>
              <a:defRPr sz="32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Click to edit Title styles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971D0FC9-7C0A-F0BB-4A5C-81F5BD8D086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63230" y="2066031"/>
            <a:ext cx="4793799" cy="914400"/>
          </a:xfrm>
        </p:spPr>
        <p:txBody>
          <a:bodyPr>
            <a:noAutofit/>
          </a:bodyPr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Calibri" panose="020B0604020202020204" pitchFamily="34" charset="0"/>
              <a:buChar char="•"/>
              <a:tabLst/>
              <a:defRPr sz="2000"/>
            </a:lvl1pPr>
          </a:lstStyle>
          <a:p>
            <a:pPr lvl="0"/>
            <a:r>
              <a:rPr lang="en-US" dirty="0"/>
              <a:t>Click to edit About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Calibri" panose="020B0604020202020204" pitchFamily="34" charset="0"/>
              <a:buChar char="•"/>
              <a:tabLst/>
              <a:defRPr/>
            </a:pPr>
            <a:r>
              <a:rPr lang="en-US" dirty="0"/>
              <a:t>Click to edit About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Calibri" panose="020B0604020202020204" pitchFamily="34" charset="0"/>
              <a:buChar char="•"/>
              <a:tabLst/>
              <a:defRPr/>
            </a:pPr>
            <a:r>
              <a:rPr lang="en-US" dirty="0"/>
              <a:t>Click to edit About text styles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39" name="Text Placeholder 37">
            <a:extLst>
              <a:ext uri="{FF2B5EF4-FFF2-40B4-BE49-F238E27FC236}">
                <a16:creationId xmlns:a16="http://schemas.microsoft.com/office/drawing/2014/main" id="{F399A274-DA13-A046-EDC9-207B16F32EA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1829" y="3876305"/>
            <a:ext cx="2030549" cy="384048"/>
          </a:xfrm>
          <a:prstGeom prst="round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>
            <a:noAutofit/>
          </a:bodyPr>
          <a:lstStyle>
            <a:lvl1pPr algn="ctr">
              <a:buNone/>
              <a:defRPr sz="1800" b="1"/>
            </a:lvl1pPr>
          </a:lstStyle>
          <a:p>
            <a:pPr lvl="0"/>
            <a:r>
              <a:rPr lang="en-US" dirty="0"/>
              <a:t>Click to Edit Button Text styles</a:t>
            </a:r>
          </a:p>
        </p:txBody>
      </p:sp>
      <p:sp>
        <p:nvSpPr>
          <p:cNvPr id="48" name="Text Placeholder 37">
            <a:extLst>
              <a:ext uri="{FF2B5EF4-FFF2-40B4-BE49-F238E27FC236}">
                <a16:creationId xmlns:a16="http://schemas.microsoft.com/office/drawing/2014/main" id="{463CBAFA-38CB-0C25-4514-D1D7CCB724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17863" y="3876305"/>
            <a:ext cx="2030549" cy="384048"/>
          </a:xfrm>
          <a:prstGeom prst="round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>
            <a:noAutofit/>
          </a:bodyPr>
          <a:lstStyle>
            <a:lvl1pPr algn="ctr">
              <a:buNone/>
              <a:defRPr sz="1800" b="1"/>
            </a:lvl1pPr>
          </a:lstStyle>
          <a:p>
            <a:pPr lvl="0"/>
            <a:r>
              <a:rPr lang="en-US" dirty="0"/>
              <a:t>Click to Edit Button Text styles</a:t>
            </a:r>
          </a:p>
        </p:txBody>
      </p:sp>
      <p:sp>
        <p:nvSpPr>
          <p:cNvPr id="49" name="Text Placeholder 37">
            <a:extLst>
              <a:ext uri="{FF2B5EF4-FFF2-40B4-BE49-F238E27FC236}">
                <a16:creationId xmlns:a16="http://schemas.microsoft.com/office/drawing/2014/main" id="{AFFC02C2-0B63-8A21-327E-565AEACCA37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593897" y="3876305"/>
            <a:ext cx="2030549" cy="384048"/>
          </a:xfrm>
          <a:prstGeom prst="round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>
            <a:noAutofit/>
          </a:bodyPr>
          <a:lstStyle>
            <a:lvl1pPr algn="ctr">
              <a:buNone/>
              <a:defRPr sz="1800" b="1"/>
            </a:lvl1pPr>
          </a:lstStyle>
          <a:p>
            <a:pPr lvl="0"/>
            <a:r>
              <a:rPr lang="en-US" dirty="0"/>
              <a:t>Click to Edit Button Text styles</a:t>
            </a:r>
          </a:p>
        </p:txBody>
      </p:sp>
      <p:sp>
        <p:nvSpPr>
          <p:cNvPr id="50" name="Text Placeholder 37">
            <a:extLst>
              <a:ext uri="{FF2B5EF4-FFF2-40B4-BE49-F238E27FC236}">
                <a16:creationId xmlns:a16="http://schemas.microsoft.com/office/drawing/2014/main" id="{62DD2037-3D0E-F9B2-169D-742F7DBDC34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969931" y="3876305"/>
            <a:ext cx="2030549" cy="384048"/>
          </a:xfrm>
          <a:prstGeom prst="round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>
            <a:noAutofit/>
          </a:bodyPr>
          <a:lstStyle>
            <a:lvl1pPr algn="ctr">
              <a:buNone/>
              <a:defRPr sz="1800" b="1"/>
            </a:lvl1pPr>
          </a:lstStyle>
          <a:p>
            <a:pPr lvl="0"/>
            <a:r>
              <a:rPr lang="en-US" dirty="0"/>
              <a:t>Click to Edit Button Text styles</a:t>
            </a: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922A5C3C-556C-90CC-742B-0907C4C0F4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50572" y="4904716"/>
            <a:ext cx="540000" cy="540000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EC279CC8-B4D0-C959-DB1E-C7EB6FE2BAC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81986" y="4904037"/>
            <a:ext cx="540000" cy="540000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BF215411-1E8D-C77B-D7B5-10D9C8CF1E2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66279" y="4904037"/>
            <a:ext cx="540000" cy="540000"/>
          </a:xfrm>
          <a:prstGeom prst="rect">
            <a:avLst/>
          </a:prstGeom>
        </p:spPr>
      </p:pic>
      <p:sp>
        <p:nvSpPr>
          <p:cNvPr id="55" name="Text Placeholder 17">
            <a:extLst>
              <a:ext uri="{FF2B5EF4-FFF2-40B4-BE49-F238E27FC236}">
                <a16:creationId xmlns:a16="http://schemas.microsoft.com/office/drawing/2014/main" id="{2916BDC9-FB68-E8DD-EDF3-03690A97499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02627" y="4904037"/>
            <a:ext cx="2963651" cy="540000"/>
          </a:xfrm>
        </p:spPr>
        <p:txBody>
          <a:bodyPr anchor="ctr">
            <a:normAutofit/>
          </a:bodyPr>
          <a:lstStyle>
            <a:lvl1pPr>
              <a:buNone/>
              <a:defRPr sz="1800">
                <a:solidFill>
                  <a:srgbClr val="58BBAE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6" name="Text Placeholder 17">
            <a:extLst>
              <a:ext uri="{FF2B5EF4-FFF2-40B4-BE49-F238E27FC236}">
                <a16:creationId xmlns:a16="http://schemas.microsoft.com/office/drawing/2014/main" id="{F028BE8B-BD74-4491-816F-BFA3081304E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70277" y="4904037"/>
            <a:ext cx="2999654" cy="540000"/>
          </a:xfrm>
        </p:spPr>
        <p:txBody>
          <a:bodyPr anchor="ctr">
            <a:normAutofit/>
          </a:bodyPr>
          <a:lstStyle>
            <a:lvl1pPr>
              <a:buNone/>
              <a:defRPr sz="1800">
                <a:solidFill>
                  <a:srgbClr val="58BBAE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7" name="Text Placeholder 17">
            <a:extLst>
              <a:ext uri="{FF2B5EF4-FFF2-40B4-BE49-F238E27FC236}">
                <a16:creationId xmlns:a16="http://schemas.microsoft.com/office/drawing/2014/main" id="{87CE453E-87E0-7522-C9C9-22B04727283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621985" y="4904037"/>
            <a:ext cx="3075707" cy="540000"/>
          </a:xfrm>
        </p:spPr>
        <p:txBody>
          <a:bodyPr anchor="ctr">
            <a:normAutofit/>
          </a:bodyPr>
          <a:lstStyle>
            <a:lvl1pPr>
              <a:buNone/>
              <a:defRPr sz="1800">
                <a:solidFill>
                  <a:srgbClr val="58BBAE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41994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8052B-C129-9E79-A221-2311B794F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798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l-S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4BB802-0CF8-0219-029B-3CCB1185FD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8A6DEA-7E96-C605-1FC9-9D1311DE5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5C954-DEBC-0644-B636-73B04E3D0CEA}" type="datetimeFigureOut">
              <a:rPr lang="sl-SI" smtClean="0"/>
              <a:t>13. 10. 2026</a:t>
            </a:fld>
            <a:endParaRPr lang="sl-S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6CB15C-5E9C-E18F-C9B8-B99BD5661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725A4-3172-367A-BEFF-20E1CB9B9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F7A58-A776-FD4F-8D66-54FFC5317076}" type="slidenum">
              <a:rPr lang="sl-SI" smtClean="0"/>
              <a:t>‹#›</a:t>
            </a:fld>
            <a:endParaRPr lang="sl-SI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A74BD31-E690-9020-C74C-6B0A9F0C246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03114"/>
            <a:ext cx="10515599" cy="492482"/>
          </a:xfrm>
        </p:spPr>
        <p:txBody>
          <a:bodyPr>
            <a:normAutofit/>
          </a:bodyPr>
          <a:lstStyle>
            <a:lvl1pPr>
              <a:buNone/>
              <a:defRPr sz="3200"/>
            </a:lvl1pPr>
          </a:lstStyle>
          <a:p>
            <a:pPr lvl="0"/>
            <a:r>
              <a:rPr lang="en-US" dirty="0"/>
              <a:t>Click to edit Master subtitle style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276593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39637-1ECF-E004-83A5-C2C456E3A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318553"/>
            <a:ext cx="10515600" cy="1243922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4138EB-59D8-28FE-5109-211A3AF2E8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A22E82-8ADF-5054-707E-F7631BFF1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5C954-DEBC-0644-B636-73B04E3D0CEA}" type="datetimeFigureOut">
              <a:rPr lang="sl-SI" smtClean="0"/>
              <a:t>13. 10. 2026</a:t>
            </a:fld>
            <a:endParaRPr lang="sl-S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BF5D83-09A6-48CC-0F39-2CAE0D6EE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227C03-4B25-538C-D443-87AFE3135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F7A58-A776-FD4F-8D66-54FFC5317076}" type="slidenum">
              <a:rPr lang="sl-SI" smtClean="0"/>
              <a:t>‹#›</a:t>
            </a:fld>
            <a:endParaRPr lang="sl-SI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C300CD3-96C9-5715-B2F6-3DACA440CA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1850" y="2527300"/>
            <a:ext cx="5086065" cy="524553"/>
          </a:xfrm>
        </p:spPr>
        <p:txBody>
          <a:bodyPr/>
          <a:lstStyle>
            <a:lvl1pPr>
              <a:buNone/>
              <a:defRPr b="1" i="0">
                <a:solidFill>
                  <a:srgbClr val="58BBAE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US" dirty="0"/>
              <a:t>Click to edit Chapter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44873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1344F-7A15-FE5C-7768-C0E88CBE2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8ABA8A-B618-049E-05BB-99F2A6DC9D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070792-2F7E-2E63-D872-33161576AA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74B447-2DFA-ACA5-AD35-F435E748D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5C954-DEBC-0644-B636-73B04E3D0CEA}" type="datetimeFigureOut">
              <a:rPr lang="sl-SI" smtClean="0"/>
              <a:t>13. 10. 2026</a:t>
            </a:fld>
            <a:endParaRPr lang="sl-S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296AAD-1B29-1797-7935-8342179BD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280AE0-ED46-60B5-1D75-531AADC01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F7A58-A776-FD4F-8D66-54FFC531707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335705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2FB0-9369-42C0-B514-005DDC0AD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72393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l-S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AA7EEB-C9BD-4A25-1DA6-0DD8CB30B0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255749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582D9B-0E61-595F-DCAF-D6F2A20860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079661"/>
            <a:ext cx="5157787" cy="411000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E1C748-9FFA-938C-9927-52C3D33779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0612" y="1255749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01D119-C978-79D8-CF82-BBC654F9AB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079661"/>
            <a:ext cx="5183188" cy="411000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A138F4-E8D5-B23C-7824-BBC1701C5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5C954-DEBC-0644-B636-73B04E3D0CEA}" type="datetimeFigureOut">
              <a:rPr lang="sl-SI" smtClean="0"/>
              <a:t>13. 10. 2026</a:t>
            </a:fld>
            <a:endParaRPr lang="sl-S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0ED8A3-C510-913D-B0F4-DAD7C05B5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4DDF2A-12CD-5F1B-2DB4-972BC02C8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F7A58-A776-FD4F-8D66-54FFC531707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39204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3022D-F5D9-60FE-94A2-F97DEBC4D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63BA47-6796-F11F-0BC3-530D0B4F8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5C954-DEBC-0644-B636-73B04E3D0CEA}" type="datetimeFigureOut">
              <a:rPr lang="sl-SI" smtClean="0"/>
              <a:t>13. 10. 2026</a:t>
            </a:fld>
            <a:endParaRPr lang="sl-S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04265E-665A-A2F4-CFA8-2A0003DE2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91C258-74B2-F64B-5C73-A4410BA5F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F7A58-A776-FD4F-8D66-54FFC531707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447483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5950C4-C79E-1C3F-E381-632874D1C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5C954-DEBC-0644-B636-73B04E3D0CEA}" type="datetimeFigureOut">
              <a:rPr lang="sl-SI" smtClean="0"/>
              <a:t>13. 10. 2026</a:t>
            </a:fld>
            <a:endParaRPr lang="sl-S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254551-1C0F-996C-9A63-1C4BB3065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7015CD-BE7C-AA4F-D765-37FBE9F87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F7A58-A776-FD4F-8D66-54FFC531707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576451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58167-1911-641B-AD05-F1EBA15BC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90DD12-1AEB-2275-F84B-4A84265DD6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75F613-5A46-E69E-754F-740813096D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FCDE19-A18E-B136-9F12-F28B8F4C4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5C954-DEBC-0644-B636-73B04E3D0CEA}" type="datetimeFigureOut">
              <a:rPr lang="sl-SI" smtClean="0"/>
              <a:t>13. 10. 2026</a:t>
            </a:fld>
            <a:endParaRPr lang="sl-S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D97554-4B42-7E4F-1971-41BC4DDA5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F99C57-E5C5-FBF0-FE18-958FC55EC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F7A58-A776-FD4F-8D66-54FFC531707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528087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3E3BA-35BF-1FEB-A8FD-E2F74BE2B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17B5D0-0B73-2DF4-3B7A-E03C55E015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sl-S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20380C-0F87-BCF2-2814-A3A5037591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5E0D7D-E8E7-1A9A-987D-F971EEF87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5C954-DEBC-0644-B636-73B04E3D0CEA}" type="datetimeFigureOut">
              <a:rPr lang="sl-SI" smtClean="0"/>
              <a:t>13. 10. 2026</a:t>
            </a:fld>
            <a:endParaRPr lang="sl-S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EBD76F-E925-64DF-F92E-3512CBDEF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CECE9E-4211-722C-D2B5-1B5026346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F7A58-A776-FD4F-8D66-54FFC531707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863824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94820782-F0A4-1F3A-7B02-01E67D7E5C7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38200" y="637847"/>
            <a:ext cx="1981200" cy="4953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F1484DDB-6ADD-32A7-09D1-832034144C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199" y="2346927"/>
            <a:ext cx="9144000" cy="1082073"/>
          </a:xfrm>
        </p:spPr>
        <p:txBody>
          <a:bodyPr anchor="b"/>
          <a:lstStyle>
            <a:lvl1pPr algn="l">
              <a:defRPr sz="4000">
                <a:solidFill>
                  <a:srgbClr val="0A193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l-SI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A85FE53-8A23-A41F-F43A-A711F442BF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199" y="3456588"/>
            <a:ext cx="9144000" cy="467712"/>
          </a:xfrm>
        </p:spPr>
        <p:txBody>
          <a:bodyPr anchor="t"/>
          <a:lstStyle>
            <a:lvl1pPr marL="0" indent="0" algn="l">
              <a:buNone/>
              <a:defRPr sz="2400">
                <a:solidFill>
                  <a:srgbClr val="0A193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l-SI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5152F552-2015-6E7F-8192-863833D6B9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199" y="4725577"/>
            <a:ext cx="9143999" cy="495300"/>
          </a:xfrm>
        </p:spPr>
        <p:txBody>
          <a:bodyPr anchor="b">
            <a:normAutofit/>
          </a:bodyPr>
          <a:lstStyle>
            <a:lvl1pPr>
              <a:buNone/>
              <a:defRPr sz="2400" b="1" i="0">
                <a:solidFill>
                  <a:srgbClr val="58BBAE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Click to edit Master text styles (Author)</a:t>
            </a:r>
          </a:p>
        </p:txBody>
      </p: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3BBF18AF-ADCC-C7AB-5B80-B4A4BB8FD59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199" y="5220877"/>
            <a:ext cx="9143999" cy="567736"/>
          </a:xfrm>
        </p:spPr>
        <p:txBody>
          <a:bodyPr>
            <a:normAutofit/>
          </a:bodyPr>
          <a:lstStyle>
            <a:lvl1pPr>
              <a:buNone/>
              <a:defRPr sz="1800">
                <a:solidFill>
                  <a:srgbClr val="58BBAE"/>
                </a:solidFill>
              </a:defRPr>
            </a:lvl1pPr>
          </a:lstStyle>
          <a:p>
            <a:pPr lvl="0"/>
            <a:r>
              <a:rPr lang="en-US" dirty="0"/>
              <a:t>Click to edit Master text styles (Location, Date)</a:t>
            </a:r>
          </a:p>
        </p:txBody>
      </p:sp>
    </p:spTree>
    <p:extLst>
      <p:ext uri="{BB962C8B-B14F-4D97-AF65-F5344CB8AC3E}">
        <p14:creationId xmlns:p14="http://schemas.microsoft.com/office/powerpoint/2010/main" val="8754785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D30EBEA7-92D2-C555-2ED7-A1B656AC229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41829" y="891774"/>
            <a:ext cx="2376034" cy="228592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/>
              <a:t>Click icon to add picture</a:t>
            </a:r>
            <a:endParaRPr lang="sl-SI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52AEA055-EE1B-3C1C-54B7-B4BEB4B0452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63230" y="891774"/>
            <a:ext cx="4793799" cy="540000"/>
          </a:xfrm>
        </p:spPr>
        <p:txBody>
          <a:bodyPr>
            <a:noAutofit/>
          </a:bodyPr>
          <a:lstStyle>
            <a:lvl1pPr>
              <a:buNone/>
              <a:defRPr sz="4400" b="1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Click to edit Name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FFCFAF3C-DBEA-F901-24A4-7A82B4C0E3B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63230" y="1452607"/>
            <a:ext cx="4793799" cy="540000"/>
          </a:xfrm>
        </p:spPr>
        <p:txBody>
          <a:bodyPr>
            <a:normAutofit/>
          </a:bodyPr>
          <a:lstStyle>
            <a:lvl1pPr>
              <a:buNone/>
              <a:defRPr sz="32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Click to edit Title styles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971D0FC9-7C0A-F0BB-4A5C-81F5BD8D086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63230" y="2066031"/>
            <a:ext cx="4793799" cy="914400"/>
          </a:xfrm>
        </p:spPr>
        <p:txBody>
          <a:bodyPr>
            <a:noAutofit/>
          </a:bodyPr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Calibri" panose="020B0604020202020204" pitchFamily="34" charset="0"/>
              <a:buChar char="•"/>
              <a:tabLst/>
              <a:defRPr sz="2000"/>
            </a:lvl1pPr>
          </a:lstStyle>
          <a:p>
            <a:pPr lvl="0"/>
            <a:r>
              <a:rPr lang="en-US" dirty="0"/>
              <a:t>Click to edit About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Calibri" panose="020B0604020202020204" pitchFamily="34" charset="0"/>
              <a:buChar char="•"/>
              <a:tabLst/>
              <a:defRPr/>
            </a:pPr>
            <a:r>
              <a:rPr lang="en-US" dirty="0"/>
              <a:t>Click to edit About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Calibri" panose="020B0604020202020204" pitchFamily="34" charset="0"/>
              <a:buChar char="•"/>
              <a:tabLst/>
              <a:defRPr/>
            </a:pPr>
            <a:r>
              <a:rPr lang="en-US" dirty="0"/>
              <a:t>Click to edit About text styles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39" name="Text Placeholder 37">
            <a:extLst>
              <a:ext uri="{FF2B5EF4-FFF2-40B4-BE49-F238E27FC236}">
                <a16:creationId xmlns:a16="http://schemas.microsoft.com/office/drawing/2014/main" id="{F399A274-DA13-A046-EDC9-207B16F32EA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1829" y="3876305"/>
            <a:ext cx="2030549" cy="384048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>
            <a:noAutofit/>
          </a:bodyPr>
          <a:lstStyle>
            <a:lvl1pPr algn="ctr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Button Text styles</a:t>
            </a:r>
          </a:p>
        </p:txBody>
      </p:sp>
      <p:sp>
        <p:nvSpPr>
          <p:cNvPr id="48" name="Text Placeholder 37">
            <a:extLst>
              <a:ext uri="{FF2B5EF4-FFF2-40B4-BE49-F238E27FC236}">
                <a16:creationId xmlns:a16="http://schemas.microsoft.com/office/drawing/2014/main" id="{463CBAFA-38CB-0C25-4514-D1D7CCB724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17863" y="3876305"/>
            <a:ext cx="2030549" cy="384048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>
            <a:noAutofit/>
          </a:bodyPr>
          <a:lstStyle>
            <a:lvl1pPr algn="ctr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Button Text styles</a:t>
            </a:r>
          </a:p>
        </p:txBody>
      </p:sp>
      <p:sp>
        <p:nvSpPr>
          <p:cNvPr id="49" name="Text Placeholder 37">
            <a:extLst>
              <a:ext uri="{FF2B5EF4-FFF2-40B4-BE49-F238E27FC236}">
                <a16:creationId xmlns:a16="http://schemas.microsoft.com/office/drawing/2014/main" id="{AFFC02C2-0B63-8A21-327E-565AEACCA37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593897" y="3876305"/>
            <a:ext cx="2030549" cy="384048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>
            <a:noAutofit/>
          </a:bodyPr>
          <a:lstStyle>
            <a:lvl1pPr algn="ctr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Button Text styles</a:t>
            </a:r>
          </a:p>
        </p:txBody>
      </p:sp>
      <p:sp>
        <p:nvSpPr>
          <p:cNvPr id="50" name="Text Placeholder 37">
            <a:extLst>
              <a:ext uri="{FF2B5EF4-FFF2-40B4-BE49-F238E27FC236}">
                <a16:creationId xmlns:a16="http://schemas.microsoft.com/office/drawing/2014/main" id="{62DD2037-3D0E-F9B2-169D-742F7DBDC34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969931" y="3876305"/>
            <a:ext cx="2030549" cy="384048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>
            <a:noAutofit/>
          </a:bodyPr>
          <a:lstStyle>
            <a:lvl1pPr algn="ctr">
              <a:buNone/>
              <a:defRPr sz="18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Button Text styles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FE6C9FE-2127-4FC3-5CD3-68C1123E6B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50572" y="4904716"/>
            <a:ext cx="540000" cy="540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B25A23C-EBF2-A6A1-4CDF-F25664CA51F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81986" y="4904037"/>
            <a:ext cx="540000" cy="540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ECE5AD3-3865-49A2-98BD-45F982768E6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66279" y="4904037"/>
            <a:ext cx="540000" cy="540000"/>
          </a:xfrm>
          <a:prstGeom prst="rect">
            <a:avLst/>
          </a:prstGeom>
        </p:spPr>
      </p:pic>
      <p:sp>
        <p:nvSpPr>
          <p:cNvPr id="5" name="Text Placeholder 17">
            <a:extLst>
              <a:ext uri="{FF2B5EF4-FFF2-40B4-BE49-F238E27FC236}">
                <a16:creationId xmlns:a16="http://schemas.microsoft.com/office/drawing/2014/main" id="{9B307226-30C9-E660-B529-FFAF2516C72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02627" y="4904037"/>
            <a:ext cx="2963651" cy="540000"/>
          </a:xfrm>
        </p:spPr>
        <p:txBody>
          <a:bodyPr anchor="ctr">
            <a:normAutofit/>
          </a:bodyPr>
          <a:lstStyle>
            <a:lvl1pPr>
              <a:buNone/>
              <a:defRPr sz="1800">
                <a:solidFill>
                  <a:srgbClr val="58BBAE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F307E314-A4B3-1E2A-3A9B-437F744CC60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70277" y="4904037"/>
            <a:ext cx="2999654" cy="540000"/>
          </a:xfrm>
        </p:spPr>
        <p:txBody>
          <a:bodyPr anchor="ctr">
            <a:normAutofit/>
          </a:bodyPr>
          <a:lstStyle>
            <a:lvl1pPr>
              <a:buNone/>
              <a:defRPr sz="1800">
                <a:solidFill>
                  <a:srgbClr val="58BBAE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17">
            <a:extLst>
              <a:ext uri="{FF2B5EF4-FFF2-40B4-BE49-F238E27FC236}">
                <a16:creationId xmlns:a16="http://schemas.microsoft.com/office/drawing/2014/main" id="{492A3E5C-668D-B342-4319-9F8E4DD162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621985" y="4904037"/>
            <a:ext cx="3075707" cy="540000"/>
          </a:xfrm>
        </p:spPr>
        <p:txBody>
          <a:bodyPr anchor="ctr">
            <a:normAutofit/>
          </a:bodyPr>
          <a:lstStyle>
            <a:lvl1pPr>
              <a:buNone/>
              <a:defRPr sz="1800">
                <a:solidFill>
                  <a:srgbClr val="58BBAE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476012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8052B-C129-9E79-A221-2311B794F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7989"/>
          </a:xfrm>
        </p:spPr>
        <p:txBody>
          <a:bodyPr/>
          <a:lstStyle>
            <a:lvl1pPr>
              <a:defRPr>
                <a:solidFill>
                  <a:srgbClr val="0A193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l-S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4BB802-0CF8-0219-029B-3CCB1185FD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8A6DEA-7E96-C605-1FC9-9D1311DE5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5C954-DEBC-0644-B636-73B04E3D0CEA}" type="datetimeFigureOut">
              <a:rPr lang="sl-SI" smtClean="0"/>
              <a:t>13. 10. 2026</a:t>
            </a:fld>
            <a:endParaRPr lang="sl-S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6CB15C-5E9C-E18F-C9B8-B99BD5661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725A4-3172-367A-BEFF-20E1CB9B9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F7A58-A776-FD4F-8D66-54FFC5317076}" type="slidenum">
              <a:rPr lang="sl-SI" smtClean="0"/>
              <a:t>‹#›</a:t>
            </a:fld>
            <a:endParaRPr lang="sl-SI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A74BD31-E690-9020-C74C-6B0A9F0C246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03114"/>
            <a:ext cx="10515599" cy="492482"/>
          </a:xfrm>
        </p:spPr>
        <p:txBody>
          <a:bodyPr>
            <a:normAutofit/>
          </a:bodyPr>
          <a:lstStyle>
            <a:lvl1pPr>
              <a:buNone/>
              <a:defRPr sz="3200">
                <a:solidFill>
                  <a:srgbClr val="0A1933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8197619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39637-1ECF-E004-83A5-C2C456E3A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318553"/>
            <a:ext cx="10515600" cy="1243922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0A193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l-S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4138EB-59D8-28FE-5109-211A3AF2E8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0A193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A22E82-8ADF-5054-707E-F7631BFF1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5C954-DEBC-0644-B636-73B04E3D0CEA}" type="datetimeFigureOut">
              <a:rPr lang="sl-SI" smtClean="0"/>
              <a:t>13. 10. 2026</a:t>
            </a:fld>
            <a:endParaRPr lang="sl-S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BF5D83-09A6-48CC-0F39-2CAE0D6EE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227C03-4B25-538C-D443-87AFE3135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F7A58-A776-FD4F-8D66-54FFC5317076}" type="slidenum">
              <a:rPr lang="sl-SI" smtClean="0"/>
              <a:t>‹#›</a:t>
            </a:fld>
            <a:endParaRPr lang="sl-SI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C300CD3-96C9-5715-B2F6-3DACA440CA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1850" y="2527300"/>
            <a:ext cx="5086065" cy="524553"/>
          </a:xfrm>
        </p:spPr>
        <p:txBody>
          <a:bodyPr/>
          <a:lstStyle>
            <a:lvl1pPr>
              <a:buNone/>
              <a:defRPr b="1" i="0">
                <a:solidFill>
                  <a:srgbClr val="58BBAE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US" dirty="0"/>
              <a:t>Click to edit Chapter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231640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Two Conten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1344F-7A15-FE5C-7768-C0E88CBE2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A193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l-S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8ABA8A-B618-049E-05BB-99F2A6DC9D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070792-2F7E-2E63-D872-33161576AA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74B447-2DFA-ACA5-AD35-F435E748D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5C954-DEBC-0644-B636-73B04E3D0CEA}" type="datetimeFigureOut">
              <a:rPr lang="sl-SI" smtClean="0"/>
              <a:t>13. 10. 2026</a:t>
            </a:fld>
            <a:endParaRPr lang="sl-S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296AAD-1B29-1797-7935-8342179BD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280AE0-ED46-60B5-1D75-531AADC01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F7A58-A776-FD4F-8D66-54FFC531707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168859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ison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2FB0-9369-42C0-B514-005DDC0AD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723936"/>
          </a:xfrm>
        </p:spPr>
        <p:txBody>
          <a:bodyPr/>
          <a:lstStyle>
            <a:lvl1pPr>
              <a:defRPr>
                <a:solidFill>
                  <a:srgbClr val="0A193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l-S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AA7EEB-C9BD-4A25-1DA6-0DD8CB30B0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255749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582D9B-0E61-595F-DCAF-D6F2A20860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079661"/>
            <a:ext cx="5157787" cy="4110002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E1C748-9FFA-938C-9927-52C3D33779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0612" y="1255749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01D119-C978-79D8-CF82-BBC654F9AB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079661"/>
            <a:ext cx="5183188" cy="4110002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A138F4-E8D5-B23C-7824-BBC1701C5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5C954-DEBC-0644-B636-73B04E3D0CEA}" type="datetimeFigureOut">
              <a:rPr lang="sl-SI" smtClean="0"/>
              <a:t>13. 10. 2026</a:t>
            </a:fld>
            <a:endParaRPr lang="sl-S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0ED8A3-C510-913D-B0F4-DAD7C05B5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4DDF2A-12CD-5F1B-2DB4-972BC02C8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F7A58-A776-FD4F-8D66-54FFC531707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4530703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3022D-F5D9-60FE-94A2-F97DEBC4D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A193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l-S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63BA47-6796-F11F-0BC3-530D0B4F8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5C954-DEBC-0644-B636-73B04E3D0CEA}" type="datetimeFigureOut">
              <a:rPr lang="sl-SI" smtClean="0"/>
              <a:t>13. 10. 2026</a:t>
            </a:fld>
            <a:endParaRPr lang="sl-S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04265E-665A-A2F4-CFA8-2A0003DE2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91C258-74B2-F64B-5C73-A4410BA5F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F7A58-A776-FD4F-8D66-54FFC531707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6224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5950C4-C79E-1C3F-E381-632874D1C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5C954-DEBC-0644-B636-73B04E3D0CEA}" type="datetimeFigureOut">
              <a:rPr lang="sl-SI" smtClean="0"/>
              <a:t>13. 10. 2026</a:t>
            </a:fld>
            <a:endParaRPr lang="sl-S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254551-1C0F-996C-9A63-1C4BB3065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7015CD-BE7C-AA4F-D765-37FBE9F87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F7A58-A776-FD4F-8D66-54FFC531707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0347578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2_Content with Caption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58167-1911-641B-AD05-F1EBA15BC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A193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l-S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90DD12-1AEB-2275-F84B-4A84265DD6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75F613-5A46-E69E-754F-740813096D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0A1933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FCDE19-A18E-B136-9F12-F28B8F4C4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5C954-DEBC-0644-B636-73B04E3D0CEA}" type="datetimeFigureOut">
              <a:rPr lang="sl-SI" smtClean="0"/>
              <a:t>13. 10. 2026</a:t>
            </a:fld>
            <a:endParaRPr lang="sl-S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D97554-4B42-7E4F-1971-41BC4DDA5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F99C57-E5C5-FBF0-FE18-958FC55EC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F7A58-A776-FD4F-8D66-54FFC531707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5409036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2_Picture with Caption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3E3BA-35BF-1FEB-A8FD-E2F74BE2B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A193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l-SI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17B5D0-0B73-2DF4-3B7A-E03C55E015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sl-SI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20380C-0F87-BCF2-2814-A3A5037591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0A1933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5E0D7D-E8E7-1A9A-987D-F971EEF87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5C954-DEBC-0644-B636-73B04E3D0CEA}" type="datetimeFigureOut">
              <a:rPr lang="sl-SI" smtClean="0"/>
              <a:t>13. 10. 2026</a:t>
            </a:fld>
            <a:endParaRPr lang="sl-S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EBD76F-E925-64DF-F92E-3512CBDEF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CECE9E-4211-722C-D2B5-1B5026346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F7A58-A776-FD4F-8D66-54FFC531707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9185878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rgbClr val="0A19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F1484DDB-6ADD-32A7-09D1-832034144C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199" y="2346927"/>
            <a:ext cx="9144000" cy="1082073"/>
          </a:xfrm>
        </p:spPr>
        <p:txBody>
          <a:bodyPr anchor="b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l-SI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A85FE53-8A23-A41F-F43A-A711F442BF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199" y="3456588"/>
            <a:ext cx="9144000" cy="467712"/>
          </a:xfrm>
        </p:spPr>
        <p:txBody>
          <a:bodyPr anchor="t"/>
          <a:lstStyle>
            <a:lvl1pPr marL="0" indent="0" algn="l">
              <a:buNone/>
              <a:defRPr sz="2400"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l-SI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5152F552-2015-6E7F-8192-863833D6B9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199" y="4725577"/>
            <a:ext cx="9143999" cy="495300"/>
          </a:xfrm>
        </p:spPr>
        <p:txBody>
          <a:bodyPr anchor="b">
            <a:normAutofit/>
          </a:bodyPr>
          <a:lstStyle>
            <a:lvl1pPr>
              <a:buNone/>
              <a:defRPr sz="2400" b="1" i="0">
                <a:solidFill>
                  <a:srgbClr val="58BBAE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Click to edit Master text styles (Author)</a:t>
            </a:r>
          </a:p>
        </p:txBody>
      </p: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3BBF18AF-ADCC-C7AB-5B80-B4A4BB8FD59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199" y="5220877"/>
            <a:ext cx="9143999" cy="567736"/>
          </a:xfrm>
        </p:spPr>
        <p:txBody>
          <a:bodyPr>
            <a:normAutofit/>
          </a:bodyPr>
          <a:lstStyle>
            <a:lvl1pPr>
              <a:buNone/>
              <a:defRPr sz="1800">
                <a:solidFill>
                  <a:srgbClr val="58BBAE"/>
                </a:solidFill>
              </a:defRPr>
            </a:lvl1pPr>
          </a:lstStyle>
          <a:p>
            <a:pPr lvl="0"/>
            <a:r>
              <a:rPr lang="en-US" dirty="0"/>
              <a:t>Click to edit Master text styles (Location, Date)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1C5C7378-E424-E5E3-8480-6C02302B5C4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38199" y="821737"/>
            <a:ext cx="1981200" cy="49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4013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">
    <p:bg>
      <p:bgPr>
        <a:solidFill>
          <a:srgbClr val="0A19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5BDBCF5-F08C-65DE-40A3-65794445DC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50572" y="4904716"/>
            <a:ext cx="540000" cy="540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056AC9C-6527-4A84-D8AB-3AC4E2EC994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81986" y="4904037"/>
            <a:ext cx="540000" cy="540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532440F-0DB1-CF7E-BB6B-28A6FEFECB5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66279" y="4904037"/>
            <a:ext cx="540000" cy="540000"/>
          </a:xfrm>
          <a:prstGeom prst="rect">
            <a:avLst/>
          </a:prstGeom>
        </p:spPr>
      </p:pic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C5CE4EC4-2E5E-0F42-B26E-5CC01631399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02627" y="4904037"/>
            <a:ext cx="2963651" cy="540000"/>
          </a:xfrm>
        </p:spPr>
        <p:txBody>
          <a:bodyPr anchor="ctr">
            <a:normAutofit/>
          </a:bodyPr>
          <a:lstStyle>
            <a:lvl1pPr>
              <a:buNone/>
              <a:defRPr sz="1800">
                <a:solidFill>
                  <a:srgbClr val="58BBAE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7667EEB3-31D9-B227-D8CC-2D4BF6CA834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70277" y="4904037"/>
            <a:ext cx="2999654" cy="540000"/>
          </a:xfrm>
        </p:spPr>
        <p:txBody>
          <a:bodyPr anchor="ctr">
            <a:normAutofit/>
          </a:bodyPr>
          <a:lstStyle>
            <a:lvl1pPr>
              <a:buNone/>
              <a:defRPr sz="1800">
                <a:solidFill>
                  <a:srgbClr val="58BBAE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D30EBEA7-92D2-C555-2ED7-A1B656AC229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41829" y="891774"/>
            <a:ext cx="2376034" cy="228592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/>
              <a:t>Click icon to add picture</a:t>
            </a:r>
            <a:endParaRPr lang="sl-SI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52AEA055-EE1B-3C1C-54B7-B4BEB4B0452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63230" y="891774"/>
            <a:ext cx="4793799" cy="540000"/>
          </a:xfrm>
        </p:spPr>
        <p:txBody>
          <a:bodyPr>
            <a:noAutofit/>
          </a:bodyPr>
          <a:lstStyle>
            <a:lvl1pPr>
              <a:buNone/>
              <a:defRPr sz="4400"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Click to edit Name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FFCFAF3C-DBEA-F901-24A4-7A82B4C0E3B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63230" y="1452607"/>
            <a:ext cx="4793799" cy="540000"/>
          </a:xfrm>
        </p:spPr>
        <p:txBody>
          <a:bodyPr>
            <a:normAutofit/>
          </a:bodyPr>
          <a:lstStyle>
            <a:lvl1pPr>
              <a:buNone/>
              <a:defRPr sz="32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Click to edit Title styles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971D0FC9-7C0A-F0BB-4A5C-81F5BD8D086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63230" y="2066031"/>
            <a:ext cx="4793799" cy="914400"/>
          </a:xfrm>
        </p:spPr>
        <p:txBody>
          <a:bodyPr>
            <a:noAutofit/>
          </a:bodyPr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Calibri" panose="020B0604020202020204" pitchFamily="34" charset="0"/>
              <a:buChar char="•"/>
              <a:tabLst/>
              <a:defRPr sz="20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About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Calibri" panose="020B0604020202020204" pitchFamily="34" charset="0"/>
              <a:buChar char="•"/>
              <a:tabLst/>
              <a:defRPr/>
            </a:pPr>
            <a:r>
              <a:rPr lang="en-US" dirty="0"/>
              <a:t>Click to edit About text styles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Calibri" panose="020B0604020202020204" pitchFamily="34" charset="0"/>
              <a:buChar char="•"/>
              <a:tabLst/>
              <a:defRPr/>
            </a:pPr>
            <a:r>
              <a:rPr lang="en-US" dirty="0"/>
              <a:t>Click to edit About text styles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31" name="Text Placeholder 17">
            <a:extLst>
              <a:ext uri="{FF2B5EF4-FFF2-40B4-BE49-F238E27FC236}">
                <a16:creationId xmlns:a16="http://schemas.microsoft.com/office/drawing/2014/main" id="{AE9E69C0-A85D-5C84-AEA2-849E04A6F2F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621985" y="4904037"/>
            <a:ext cx="3075707" cy="540000"/>
          </a:xfrm>
        </p:spPr>
        <p:txBody>
          <a:bodyPr anchor="ctr">
            <a:normAutofit/>
          </a:bodyPr>
          <a:lstStyle>
            <a:lvl1pPr>
              <a:buNone/>
              <a:defRPr sz="1800">
                <a:solidFill>
                  <a:srgbClr val="58BBAE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37">
            <a:extLst>
              <a:ext uri="{FF2B5EF4-FFF2-40B4-BE49-F238E27FC236}">
                <a16:creationId xmlns:a16="http://schemas.microsoft.com/office/drawing/2014/main" id="{F399A274-DA13-A046-EDC9-207B16F32EA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1829" y="3876305"/>
            <a:ext cx="2030549" cy="384048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>
            <a:noAutofit/>
          </a:bodyPr>
          <a:lstStyle>
            <a:lvl1pPr algn="ctr">
              <a:buNone/>
              <a:defRPr sz="1800" b="1">
                <a:solidFill>
                  <a:srgbClr val="0A1933"/>
                </a:solidFill>
              </a:defRPr>
            </a:lvl1pPr>
          </a:lstStyle>
          <a:p>
            <a:pPr lvl="0"/>
            <a:r>
              <a:rPr lang="en-US" dirty="0"/>
              <a:t>Click to Edit Button Text styles</a:t>
            </a:r>
          </a:p>
        </p:txBody>
      </p:sp>
      <p:sp>
        <p:nvSpPr>
          <p:cNvPr id="48" name="Text Placeholder 37">
            <a:extLst>
              <a:ext uri="{FF2B5EF4-FFF2-40B4-BE49-F238E27FC236}">
                <a16:creationId xmlns:a16="http://schemas.microsoft.com/office/drawing/2014/main" id="{463CBAFA-38CB-0C25-4514-D1D7CCB724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17863" y="3876305"/>
            <a:ext cx="2030549" cy="384048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>
            <a:noAutofit/>
          </a:bodyPr>
          <a:lstStyle>
            <a:lvl1pPr algn="ctr">
              <a:buNone/>
              <a:defRPr sz="1800" b="1">
                <a:solidFill>
                  <a:srgbClr val="0A1933"/>
                </a:solidFill>
              </a:defRPr>
            </a:lvl1pPr>
          </a:lstStyle>
          <a:p>
            <a:pPr lvl="0"/>
            <a:r>
              <a:rPr lang="en-US" dirty="0"/>
              <a:t>Click to Edit Button Text styles</a:t>
            </a:r>
          </a:p>
        </p:txBody>
      </p:sp>
      <p:sp>
        <p:nvSpPr>
          <p:cNvPr id="49" name="Text Placeholder 37">
            <a:extLst>
              <a:ext uri="{FF2B5EF4-FFF2-40B4-BE49-F238E27FC236}">
                <a16:creationId xmlns:a16="http://schemas.microsoft.com/office/drawing/2014/main" id="{AFFC02C2-0B63-8A21-327E-565AEACCA37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593897" y="3876305"/>
            <a:ext cx="2030549" cy="384048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>
            <a:noAutofit/>
          </a:bodyPr>
          <a:lstStyle>
            <a:lvl1pPr algn="ctr">
              <a:buNone/>
              <a:defRPr sz="1800" b="1">
                <a:solidFill>
                  <a:srgbClr val="0A1933"/>
                </a:solidFill>
              </a:defRPr>
            </a:lvl1pPr>
          </a:lstStyle>
          <a:p>
            <a:pPr lvl="0"/>
            <a:r>
              <a:rPr lang="en-US" dirty="0"/>
              <a:t>Click to Edit Button Text styles</a:t>
            </a:r>
          </a:p>
        </p:txBody>
      </p:sp>
      <p:sp>
        <p:nvSpPr>
          <p:cNvPr id="50" name="Text Placeholder 37">
            <a:extLst>
              <a:ext uri="{FF2B5EF4-FFF2-40B4-BE49-F238E27FC236}">
                <a16:creationId xmlns:a16="http://schemas.microsoft.com/office/drawing/2014/main" id="{62DD2037-3D0E-F9B2-169D-742F7DBDC34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969931" y="3876305"/>
            <a:ext cx="2030549" cy="384048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>
            <a:noAutofit/>
          </a:bodyPr>
          <a:lstStyle>
            <a:lvl1pPr algn="ctr">
              <a:buNone/>
              <a:defRPr sz="1800" b="1">
                <a:solidFill>
                  <a:srgbClr val="0A1933"/>
                </a:solidFill>
              </a:defRPr>
            </a:lvl1pPr>
          </a:lstStyle>
          <a:p>
            <a:pPr lvl="0"/>
            <a:r>
              <a:rPr lang="en-US" dirty="0"/>
              <a:t>Click to Edit Button Text styles</a:t>
            </a:r>
          </a:p>
        </p:txBody>
      </p:sp>
    </p:spTree>
    <p:extLst>
      <p:ext uri="{BB962C8B-B14F-4D97-AF65-F5344CB8AC3E}">
        <p14:creationId xmlns:p14="http://schemas.microsoft.com/office/powerpoint/2010/main" val="198561098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rgbClr val="0A19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8052B-C129-9E79-A221-2311B794F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798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l-S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4BB802-0CF8-0219-029B-3CCB1185FD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>
                <a:solidFill>
                  <a:schemeClr val="bg1">
                    <a:lumMod val="9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8A6DEA-7E96-C605-1FC9-9D1311DE5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5C954-DEBC-0644-B636-73B04E3D0CEA}" type="datetimeFigureOut">
              <a:rPr lang="sl-SI" smtClean="0"/>
              <a:t>13. 10. 2026</a:t>
            </a:fld>
            <a:endParaRPr lang="sl-S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6CB15C-5E9C-E18F-C9B8-B99BD5661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725A4-3172-367A-BEFF-20E1CB9B9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F7A58-A776-FD4F-8D66-54FFC5317076}" type="slidenum">
              <a:rPr lang="sl-SI" smtClean="0"/>
              <a:t>‹#›</a:t>
            </a:fld>
            <a:endParaRPr lang="sl-SI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A74BD31-E690-9020-C74C-6B0A9F0C246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03114"/>
            <a:ext cx="10515599" cy="492482"/>
          </a:xfrm>
        </p:spPr>
        <p:txBody>
          <a:bodyPr>
            <a:normAutofit/>
          </a:bodyPr>
          <a:lstStyle>
            <a:lvl1pPr>
              <a:buNone/>
              <a:defRPr sz="3200">
                <a:solidFill>
                  <a:srgbClr val="58BBAE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0272895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solidFill>
          <a:srgbClr val="0A19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39637-1ECF-E004-83A5-C2C456E3A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318553"/>
            <a:ext cx="10515600" cy="1243922"/>
          </a:xfrm>
        </p:spPr>
        <p:txBody>
          <a:bodyPr anchor="b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l-S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4138EB-59D8-28FE-5109-211A3AF2E8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A22E82-8ADF-5054-707E-F7631BFF1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5C954-DEBC-0644-B636-73B04E3D0CEA}" type="datetimeFigureOut">
              <a:rPr lang="sl-SI" smtClean="0"/>
              <a:t>13. 10. 2026</a:t>
            </a:fld>
            <a:endParaRPr lang="sl-S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BF5D83-09A6-48CC-0F39-2CAE0D6EE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227C03-4B25-538C-D443-87AFE3135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F7A58-A776-FD4F-8D66-54FFC5317076}" type="slidenum">
              <a:rPr lang="sl-SI" smtClean="0"/>
              <a:t>‹#›</a:t>
            </a:fld>
            <a:endParaRPr lang="sl-SI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C300CD3-96C9-5715-B2F6-3DACA440CA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1850" y="2527300"/>
            <a:ext cx="5086065" cy="524553"/>
          </a:xfrm>
        </p:spPr>
        <p:txBody>
          <a:bodyPr/>
          <a:lstStyle>
            <a:lvl1pPr>
              <a:buNone/>
              <a:defRPr b="1" i="0">
                <a:solidFill>
                  <a:srgbClr val="58BBAE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US" dirty="0"/>
              <a:t>Click to edit Chapter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770419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bg>
      <p:bgPr>
        <a:solidFill>
          <a:srgbClr val="0A19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1344F-7A15-FE5C-7768-C0E88CBE2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l-S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8ABA8A-B618-049E-05BB-99F2A6DC9D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>
                <a:solidFill>
                  <a:schemeClr val="bg1">
                    <a:lumMod val="9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070792-2F7E-2E63-D872-33161576AA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>
                <a:solidFill>
                  <a:schemeClr val="bg1">
                    <a:lumMod val="9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74B447-2DFA-ACA5-AD35-F435E748D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5C954-DEBC-0644-B636-73B04E3D0CEA}" type="datetimeFigureOut">
              <a:rPr lang="sl-SI" smtClean="0"/>
              <a:t>13. 10. 2026</a:t>
            </a:fld>
            <a:endParaRPr lang="sl-S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296AAD-1B29-1797-7935-8342179BD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280AE0-ED46-60B5-1D75-531AADC01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F7A58-A776-FD4F-8D66-54FFC531707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4312144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bg>
      <p:bgPr>
        <a:solidFill>
          <a:srgbClr val="0A19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2FB0-9369-42C0-B514-005DDC0AD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7239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l-S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AA7EEB-C9BD-4A25-1DA6-0DD8CB30B0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255749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582D9B-0E61-595F-DCAF-D6F2A20860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079661"/>
            <a:ext cx="5157787" cy="4110002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sz="2000"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 sz="1800"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 sz="1600"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 sz="1600">
                <a:solidFill>
                  <a:schemeClr val="bg1">
                    <a:lumMod val="9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E1C748-9FFA-938C-9927-52C3D33779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0612" y="1255749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01D119-C978-79D8-CF82-BBC654F9AB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079661"/>
            <a:ext cx="5183188" cy="4110002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sz="2000"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 sz="1800"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 sz="1600"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 sz="1600">
                <a:solidFill>
                  <a:schemeClr val="bg1">
                    <a:lumMod val="9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A138F4-E8D5-B23C-7824-BBC1701C5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5C954-DEBC-0644-B636-73B04E3D0CEA}" type="datetimeFigureOut">
              <a:rPr lang="sl-SI" smtClean="0"/>
              <a:t>13. 10. 2026</a:t>
            </a:fld>
            <a:endParaRPr lang="sl-S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0ED8A3-C510-913D-B0F4-DAD7C05B5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4DDF2A-12CD-5F1B-2DB4-972BC02C8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F7A58-A776-FD4F-8D66-54FFC531707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32820636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bg>
      <p:bgPr>
        <a:solidFill>
          <a:srgbClr val="0A19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3022D-F5D9-60FE-94A2-F97DEBC4D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l-SI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63BA47-6796-F11F-0BC3-530D0B4F8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5C954-DEBC-0644-B636-73B04E3D0CEA}" type="datetimeFigureOut">
              <a:rPr lang="sl-SI" smtClean="0"/>
              <a:t>13. 10. 2026</a:t>
            </a:fld>
            <a:endParaRPr lang="sl-S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04265E-665A-A2F4-CFA8-2A0003DE2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91C258-74B2-F64B-5C73-A4410BA5F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F7A58-A776-FD4F-8D66-54FFC531707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56273412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solidFill>
          <a:srgbClr val="0A19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5950C4-C79E-1C3F-E381-632874D1C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5C954-DEBC-0644-B636-73B04E3D0CEA}" type="datetimeFigureOut">
              <a:rPr lang="sl-SI" smtClean="0"/>
              <a:t>13. 10. 2026</a:t>
            </a:fld>
            <a:endParaRPr lang="sl-S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254551-1C0F-996C-9A63-1C4BB3065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7015CD-BE7C-AA4F-D765-37FBE9F87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F7A58-A776-FD4F-8D66-54FFC531707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0819277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bg>
      <p:bgPr>
        <a:solidFill>
          <a:srgbClr val="0A19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58167-1911-641B-AD05-F1EBA15BC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l-S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90DD12-1AEB-2275-F84B-4A84265DD6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sz="2800"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 sz="2400"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 sz="2000"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 sz="2000">
                <a:solidFill>
                  <a:schemeClr val="bg1">
                    <a:lumMod val="95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75F613-5A46-E69E-754F-740813096D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FCDE19-A18E-B136-9F12-F28B8F4C4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5C954-DEBC-0644-B636-73B04E3D0CEA}" type="datetimeFigureOut">
              <a:rPr lang="sl-SI" smtClean="0"/>
              <a:t>13. 10. 2026</a:t>
            </a:fld>
            <a:endParaRPr lang="sl-S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D97554-4B42-7E4F-1971-41BC4DDA5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F99C57-E5C5-FBF0-FE18-958FC55EC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F7A58-A776-FD4F-8D66-54FFC531707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8189983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bg>
      <p:bgPr>
        <a:solidFill>
          <a:srgbClr val="0A19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3E3BA-35BF-1FEB-A8FD-E2F74BE2B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sl-SI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17B5D0-0B73-2DF4-3B7A-E03C55E015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sl-SI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20380C-0F87-BCF2-2814-A3A5037591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5E0D7D-E8E7-1A9A-987D-F971EEF87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5C954-DEBC-0644-B636-73B04E3D0CEA}" type="datetimeFigureOut">
              <a:rPr lang="sl-SI" smtClean="0"/>
              <a:t>13. 10. 2026</a:t>
            </a:fld>
            <a:endParaRPr lang="sl-S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EBD76F-E925-64DF-F92E-3512CBDEF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CECE9E-4211-722C-D2B5-1B5026346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F7A58-A776-FD4F-8D66-54FFC5317076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23934003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3_Title and Content">
    <p:bg>
      <p:bgPr>
        <a:solidFill>
          <a:srgbClr val="0B19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55021-0C22-41A7-6AC9-CB31987F1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sl-S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164F66-72FB-C40B-D690-7545D55D60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  <a:lvl2pPr>
              <a:defRPr>
                <a:solidFill>
                  <a:schemeClr val="bg1">
                    <a:lumMod val="75000"/>
                  </a:schemeClr>
                </a:solidFill>
              </a:defRPr>
            </a:lvl2pPr>
            <a:lvl3pPr>
              <a:defRPr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l-S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F495CF-1EC7-FB3C-C4CE-9ED8890BC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DC6C1-DFC9-3740-B622-1AEE60A16526}" type="datetimeFigureOut">
              <a:rPr lang="sl-SI" smtClean="0"/>
              <a:t>13. 10. 2026</a:t>
            </a:fld>
            <a:endParaRPr lang="sl-S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7DA21D-E0AC-1440-C866-E45ADE787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E75FB0-E176-EF45-4991-69DD085C0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1DFC1-CE37-264F-8E04-6451C75EB3DC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89037433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- Gray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"/>
          <p:cNvSpPr>
            <a:spLocks noGrp="1"/>
          </p:cNvSpPr>
          <p:nvPr>
            <p:ph type="title"/>
          </p:nvPr>
        </p:nvSpPr>
        <p:spPr>
          <a:xfrm>
            <a:off x="640080" y="457200"/>
            <a:ext cx="9601200" cy="54864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 algn="l">
              <a:defRPr sz="2800" b="1">
                <a:solidFill>
                  <a:schemeClr val="tx1"/>
                </a:solidFill>
                <a:latin typeface="Calibri"/>
              </a:defRPr>
            </a:lvl1pPr>
          </a:lstStyle>
          <a:p>
            <a:pPr algn="l"/>
            <a:r>
              <a:rPr lang="en-US" sz="2800" b="1">
                <a:solidFill>
                  <a:schemeClr val="tx1"/>
                </a:solidFill>
                <a:latin typeface="Calibri"/>
              </a:rPr>
              <a:t>Click to edit Master title style</a:t>
            </a:r>
            <a:endParaRPr lang="sl-SI" sz="2800" b="1">
              <a:solidFill>
                <a:schemeClr val="tx1"/>
              </a:solidFill>
              <a:latin typeface="Calibri"/>
            </a:endParaRPr>
          </a:p>
        </p:txBody>
      </p:sp>
      <p:sp>
        <p:nvSpPr>
          <p:cNvPr id="11" name="Divider"/>
          <p:cNvSpPr/>
          <p:nvPr/>
        </p:nvSpPr>
        <p:spPr>
          <a:xfrm>
            <a:off x="658368" y="1078992"/>
            <a:ext cx="457200" cy="411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sl-SI"/>
          </a:p>
        </p:txBody>
      </p:sp>
      <p:sp>
        <p:nvSpPr>
          <p:cNvPr id="12" name="Body Placeholder"/>
          <p:cNvSpPr>
            <a:spLocks noGrp="1"/>
          </p:cNvSpPr>
          <p:nvPr>
            <p:ph type="body" idx="1"/>
          </p:nvPr>
        </p:nvSpPr>
        <p:spPr>
          <a:xfrm>
            <a:off x="658368" y="1371600"/>
            <a:ext cx="10881360" cy="4663440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>
            <a:lvl1pPr marL="228600" indent="-228600" algn="l">
              <a:buFont typeface="Arial"/>
              <a:buChar char="•"/>
              <a:defRPr sz="1400">
                <a:solidFill>
                  <a:schemeClr val="accent3"/>
                </a:solidFill>
                <a:latin typeface="Calibri"/>
              </a:defRPr>
            </a:lvl1pPr>
            <a:lvl2pPr marL="685800" indent="-228600" algn="l">
              <a:buFont typeface="Arial"/>
              <a:buChar char="•"/>
              <a:defRPr sz="1250">
                <a:solidFill>
                  <a:schemeClr val="accent3"/>
                </a:solidFill>
                <a:latin typeface="Calibri"/>
              </a:defRPr>
            </a:lvl2pPr>
            <a:lvl3pPr marL="1143000" indent="-228600" algn="l">
              <a:buFont typeface="Arial"/>
              <a:buChar char="•"/>
              <a:defRPr sz="1150">
                <a:solidFill>
                  <a:schemeClr val="accent3"/>
                </a:solidFill>
                <a:latin typeface="Calibri"/>
              </a:defRPr>
            </a:lvl3pPr>
            <a:lvl4pPr marL="1600200" indent="-228600" algn="l">
              <a:buFont typeface="Arial"/>
              <a:buChar char="•"/>
              <a:defRPr sz="1050">
                <a:solidFill>
                  <a:schemeClr val="accent3"/>
                </a:solidFill>
                <a:latin typeface="Calibri"/>
              </a:defRPr>
            </a:lvl4pPr>
            <a:lvl5pPr marL="2057400" indent="-228600" algn="l">
              <a:buFont typeface="Arial"/>
              <a:buChar char="•"/>
              <a:defRPr sz="1050">
                <a:solidFill>
                  <a:schemeClr val="accent3"/>
                </a:solidFill>
                <a:latin typeface="Calibri"/>
              </a:defRPr>
            </a:lvl5pPr>
          </a:lstStyle>
          <a:p>
            <a:pPr lvl="0" algn="l"/>
            <a:r>
              <a:rPr lang="en-US" sz="1400">
                <a:solidFill>
                  <a:schemeClr val="accent3"/>
                </a:solidFill>
                <a:latin typeface="Calibri"/>
              </a:rPr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3433348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STER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6611112"/>
            <a:ext cx="45720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kern="0" spc="120" dirty="0">
                <a:solidFill>
                  <a:srgbClr val="94A3B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BI  •  DWH  •  PODATKI  •  ODLOČITVE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65392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800">
                <a:solidFill>
                  <a:srgbClr val="94A3B8"/>
                </a:solidFill>
                <a:latin typeface="Noto Sans"/>
                <a:ea typeface="Noto Sans"/>
                <a:cs typeface="Noto Sans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779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image" Target="../media/image1.png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3D996F-B932-F4F6-9E75-7EFE52192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174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l-S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4DF3EA-05D6-3854-2E20-1D50C04328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l-S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03AC9A-0621-DE83-BAA1-3D591C8BA1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l-S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F253BF-AAA2-E0E4-13A2-4A64162475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sl-SI" dirty="0"/>
              <a:t>© SmartQ |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140752-02B2-6B5A-53CF-C4A11DA411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3F7A58-A776-FD4F-8D66-54FFC5317076}" type="slidenum">
              <a:rPr lang="sl-SI" smtClean="0"/>
              <a:t>‹#›</a:t>
            </a:fld>
            <a:endParaRPr lang="sl-SI"/>
          </a:p>
        </p:txBody>
      </p:sp>
      <p:pic>
        <p:nvPicPr>
          <p:cNvPr id="9" name="Image 1" descr="assets/logo_q_mark.png">
            <a:extLst>
              <a:ext uri="{FF2B5EF4-FFF2-40B4-BE49-F238E27FC236}">
                <a16:creationId xmlns:a16="http://schemas.microsoft.com/office/drawing/2014/main" id="{25AC7DA1-00B4-C960-B26F-4F77D6B39546}"/>
              </a:ext>
            </a:extLst>
          </p:cNvPr>
          <p:cNvPicPr>
            <a:picLocks noChangeAspect="1"/>
          </p:cNvPicPr>
          <p:nvPr userDrawn="1"/>
        </p:nvPicPr>
        <p:blipFill>
          <a:blip r:embed="rId35"/>
          <a:stretch>
            <a:fillRect/>
          </a:stretch>
        </p:blipFill>
        <p:spPr>
          <a:xfrm>
            <a:off x="11688775" y="6400800"/>
            <a:ext cx="256032" cy="256032"/>
          </a:xfrm>
          <a:prstGeom prst="rect">
            <a:avLst/>
          </a:prstGeom>
        </p:spPr>
      </p:pic>
      <p:pic>
        <p:nvPicPr>
          <p:cNvPr id="7" name="Picture 6" descr="Make IT Autumn 2026">
            <a:extLst>
              <a:ext uri="{FF2B5EF4-FFF2-40B4-BE49-F238E27FC236}">
                <a16:creationId xmlns:a16="http://schemas.microsoft.com/office/drawing/2014/main" id="{240305FC-D594-F882-E3E9-CDFA6B5D2412}"/>
              </a:ext>
            </a:extLst>
          </p:cNvPr>
          <p:cNvPicPr>
            <a:picLocks noChangeAspect="1"/>
          </p:cNvPicPr>
          <p:nvPr userDrawn="1"/>
        </p:nvPicPr>
        <p:blipFill>
          <a:blip r:embed="rId36"/>
          <a:stretch>
            <a:fillRect/>
          </a:stretch>
        </p:blipFill>
        <p:spPr>
          <a:xfrm>
            <a:off x="10972800" y="0"/>
            <a:ext cx="12192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177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6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67" r:id="rId11"/>
    <p:sldLayoutId id="2147483677" r:id="rId12"/>
    <p:sldLayoutId id="2147483668" r:id="rId13"/>
    <p:sldLayoutId id="2147483669" r:id="rId14"/>
    <p:sldLayoutId id="2147483670" r:id="rId15"/>
    <p:sldLayoutId id="2147483671" r:id="rId16"/>
    <p:sldLayoutId id="2147483672" r:id="rId17"/>
    <p:sldLayoutId id="2147483673" r:id="rId18"/>
    <p:sldLayoutId id="2147483674" r:id="rId19"/>
    <p:sldLayoutId id="2147483675" r:id="rId20"/>
    <p:sldLayoutId id="2147483658" r:id="rId21"/>
    <p:sldLayoutId id="2147483678" r:id="rId22"/>
    <p:sldLayoutId id="2147483659" r:id="rId23"/>
    <p:sldLayoutId id="2147483660" r:id="rId24"/>
    <p:sldLayoutId id="2147483661" r:id="rId25"/>
    <p:sldLayoutId id="2147483662" r:id="rId26"/>
    <p:sldLayoutId id="2147483663" r:id="rId27"/>
    <p:sldLayoutId id="2147483664" r:id="rId28"/>
    <p:sldLayoutId id="2147483665" r:id="rId29"/>
    <p:sldLayoutId id="2147483666" r:id="rId30"/>
    <p:sldLayoutId id="2147483679" r:id="rId31"/>
    <p:sldLayoutId id="2147483680" r:id="rId32"/>
    <p:sldLayoutId id="2147483681" r:id="rId3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Calibri" panose="020B0604020202020204" pitchFamily="34" charset="0"/>
        <a:buChar char="•"/>
        <a:defRPr sz="2800" b="0" i="0" kern="120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Calibri" panose="020B0604020202020204" pitchFamily="34" charset="0"/>
        <a:buChar char="•"/>
        <a:defRPr sz="2400" b="0" i="0" kern="120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Calibri" panose="020B0604020202020204" pitchFamily="34" charset="0"/>
        <a:buChar char="•"/>
        <a:defRPr sz="2000" b="0" i="0" kern="120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Calibri" panose="020B0604020202020204" pitchFamily="34" charset="0"/>
        <a:buChar char="•"/>
        <a:defRPr sz="1800" b="0" i="0" kern="120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Calibri" panose="020B0604020202020204" pitchFamily="34" charset="0"/>
        <a:buChar char="•"/>
        <a:defRPr sz="1800" b="0" i="0" kern="1200">
          <a:solidFill>
            <a:schemeClr val="tx1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Calibri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Calibri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Calibri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Calibri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17.png"/><Relationship Id="rId4" Type="http://schemas.openxmlformats.org/officeDocument/2006/relationships/image" Target="../media/image16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494A8-6548-ED82-0818-AB4D64B26C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43200" y="2346927"/>
            <a:ext cx="7703455" cy="1082073"/>
          </a:xfrm>
        </p:spPr>
        <p:txBody>
          <a:bodyPr/>
          <a:lstStyle/>
          <a:p>
            <a:r>
              <a:rPr lang="sl-SI" dirty="0"/>
              <a:t>No slides, just agents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09A5C7-89E3-D96A-2FD1-B667DEFFA5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43200" y="3554427"/>
            <a:ext cx="7703455" cy="467712"/>
          </a:xfrm>
        </p:spPr>
        <p:txBody>
          <a:bodyPr/>
          <a:lstStyle/>
          <a:p>
            <a:r>
              <a:rPr lang="en-SI" b="1" dirty="0"/>
              <a:t>Sestavimo agenta AI z Oracle Private Agent Factory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BF64E4-B712-F6F4-1451-01A1AB0895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l-SI" dirty="0"/>
              <a:t>Žiga Vaupot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AC5CB4-F5E7-56B3-9337-BC276017A3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l-SI" dirty="0"/>
              <a:t>Ljubljana, 13. oktober 2026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7E624DE-B91A-9E2A-1581-35BC952C71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701" y="2785623"/>
            <a:ext cx="1687287" cy="1537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166788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3C58E87-650C-41BF-06CF-C6967132E5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sl-SI" dirty="0"/>
              <a:t>ziga.vaupot@smartq.si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2363BB-0B29-1239-D26C-F48904C29C6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sl-SI" dirty="0"/>
              <a:t>+386 41 638 530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70434E-3A7A-4744-DA30-71ECDA2C6C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l-SI" dirty="0"/>
              <a:t>Žiga Vaupot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7AFB091-1374-E258-933A-C5952B0C22F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sl-SI" dirty="0"/>
              <a:t>Direktor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D04D406-8573-7265-C240-AD514616BF3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sl-SI" dirty="0"/>
              <a:t>AI &amp; Analytics Consultant</a:t>
            </a:r>
          </a:p>
          <a:p>
            <a:r>
              <a:rPr lang="sl-SI" dirty="0"/>
              <a:t>Oracle ACE Pro</a:t>
            </a:r>
          </a:p>
          <a:p>
            <a:endParaRPr lang="sl-SI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D694298-8655-DA50-CA68-013BD7317B2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sl-SI" dirty="0"/>
              <a:t>www.smartq.si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5F7B37B1-FA3F-866E-72C9-1DC8659B8FB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sl-SI" dirty="0"/>
              <a:t>Analytics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2F2F8C1D-22EF-B04F-EF82-82CF10E7999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sl-SI" dirty="0"/>
              <a:t>Data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29C9ABB2-835F-116E-B57D-E55CC8EFBA4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sl-SI" dirty="0"/>
              <a:t>ML/AI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D8D0836-8E4F-52F6-77CD-7C3BB7DB160C}"/>
              </a:ext>
            </a:extLst>
          </p:cNvPr>
          <p:cNvSpPr txBox="1"/>
          <p:nvPr/>
        </p:nvSpPr>
        <p:spPr>
          <a:xfrm>
            <a:off x="7474857" y="523965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l-SI" dirty="0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B42658EB-5985-A0E3-6088-89BF50B4D2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829" y="5604051"/>
            <a:ext cx="480694" cy="54000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64FE0E78-7E46-78AB-1F07-89CD0ACA84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6278" y="5604051"/>
            <a:ext cx="536805" cy="540000"/>
          </a:xfrm>
          <a:prstGeom prst="rect">
            <a:avLst/>
          </a:prstGeom>
        </p:spPr>
      </p:pic>
      <p:sp>
        <p:nvSpPr>
          <p:cNvPr id="36" name="Text Placeholder 1">
            <a:extLst>
              <a:ext uri="{FF2B5EF4-FFF2-40B4-BE49-F238E27FC236}">
                <a16:creationId xmlns:a16="http://schemas.microsoft.com/office/drawing/2014/main" id="{8F8C8BD2-10AF-CA3C-E1CA-146B8E60EC0B}"/>
              </a:ext>
            </a:extLst>
          </p:cNvPr>
          <p:cNvSpPr txBox="1">
            <a:spLocks/>
          </p:cNvSpPr>
          <p:nvPr/>
        </p:nvSpPr>
        <p:spPr>
          <a:xfrm>
            <a:off x="1522889" y="5604051"/>
            <a:ext cx="2717363" cy="54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Calibri" panose="020B0604020202020204" pitchFamily="34" charset="0"/>
              <a:buNone/>
              <a:defRPr sz="1800" b="0" i="0" kern="1200">
                <a:solidFill>
                  <a:srgbClr val="58BBAE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dirty="0"/>
              <a:t>linkedin.com/in/zigavaupot</a:t>
            </a:r>
          </a:p>
        </p:txBody>
      </p:sp>
      <p:sp>
        <p:nvSpPr>
          <p:cNvPr id="37" name="Text Placeholder 1">
            <a:extLst>
              <a:ext uri="{FF2B5EF4-FFF2-40B4-BE49-F238E27FC236}">
                <a16:creationId xmlns:a16="http://schemas.microsoft.com/office/drawing/2014/main" id="{3B150652-07CC-403B-95E2-B4B2945DF417}"/>
              </a:ext>
            </a:extLst>
          </p:cNvPr>
          <p:cNvSpPr txBox="1">
            <a:spLocks/>
          </p:cNvSpPr>
          <p:nvPr/>
        </p:nvSpPr>
        <p:spPr>
          <a:xfrm>
            <a:off x="5003083" y="5604051"/>
            <a:ext cx="2717364" cy="54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Calibri" panose="020B0604020202020204" pitchFamily="34" charset="0"/>
              <a:buNone/>
              <a:defRPr sz="1800" b="0" i="0" kern="1200">
                <a:solidFill>
                  <a:srgbClr val="58BBAE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dirty="0"/>
              <a:t>zigavaupot.blogspot.com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337C47F-430E-96E1-69BE-191C18CB22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1454" y="808923"/>
            <a:ext cx="1414730" cy="557318"/>
          </a:xfrm>
          <a:prstGeom prst="rect">
            <a:avLst/>
          </a:prstGeom>
        </p:spPr>
      </p:pic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E3147175-B00E-EC8C-541C-EE6135618A1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 t="1904" b="1904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490146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FA429-C1E9-9C90-CDCC-2BF5C3073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dirty="0"/>
              <a:t>Kaj je Oracle Private Agent Factory (OPAF)?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4792410C-DB61-0B64-D4E1-4DA0F1A8AA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7519" y="1724740"/>
            <a:ext cx="7520575" cy="39101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AA64047C-15D7-2916-3AC4-CC38B778B523}"/>
              </a:ext>
            </a:extLst>
          </p:cNvPr>
          <p:cNvGrpSpPr/>
          <p:nvPr/>
        </p:nvGrpSpPr>
        <p:grpSpPr>
          <a:xfrm>
            <a:off x="173906" y="1724740"/>
            <a:ext cx="4696410" cy="3910170"/>
            <a:chOff x="7735505" y="1525523"/>
            <a:chExt cx="4696410" cy="3910170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CC4E189A-B5BC-B4BE-3BBD-4FFBEF6E79E9}"/>
                </a:ext>
              </a:extLst>
            </p:cNvPr>
            <p:cNvGrpSpPr/>
            <p:nvPr/>
          </p:nvGrpSpPr>
          <p:grpSpPr>
            <a:xfrm>
              <a:off x="7735505" y="1525523"/>
              <a:ext cx="476793" cy="457200"/>
              <a:chOff x="640080" y="1554480"/>
              <a:chExt cx="457200" cy="457200"/>
            </a:xfrm>
          </p:grpSpPr>
          <p:sp>
            <p:nvSpPr>
              <p:cNvPr id="39" name="Shape 2">
                <a:extLst>
                  <a:ext uri="{FF2B5EF4-FFF2-40B4-BE49-F238E27FC236}">
                    <a16:creationId xmlns:a16="http://schemas.microsoft.com/office/drawing/2014/main" id="{665E8448-0311-8139-02AE-0A6A7083D6FB}"/>
                  </a:ext>
                </a:extLst>
              </p:cNvPr>
              <p:cNvSpPr/>
              <p:nvPr/>
            </p:nvSpPr>
            <p:spPr>
              <a:xfrm>
                <a:off x="640080" y="1554480"/>
                <a:ext cx="457200" cy="4572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2700">
                <a:solidFill>
                  <a:srgbClr val="333333"/>
                </a:solidFill>
                <a:prstDash val="solid"/>
              </a:ln>
            </p:spPr>
            <p:txBody>
              <a:bodyPr/>
              <a:lstStyle/>
              <a:p>
                <a:endParaRPr lang="sl-SI" sz="2400" noProof="1"/>
              </a:p>
            </p:txBody>
          </p:sp>
          <p:sp>
            <p:nvSpPr>
              <p:cNvPr id="40" name="Shape 3">
                <a:extLst>
                  <a:ext uri="{FF2B5EF4-FFF2-40B4-BE49-F238E27FC236}">
                    <a16:creationId xmlns:a16="http://schemas.microsoft.com/office/drawing/2014/main" id="{D5C48482-ED60-9B39-EC16-3158600C51DB}"/>
                  </a:ext>
                </a:extLst>
              </p:cNvPr>
              <p:cNvSpPr/>
              <p:nvPr/>
            </p:nvSpPr>
            <p:spPr>
              <a:xfrm>
                <a:off x="749808" y="1664208"/>
                <a:ext cx="237744" cy="237744"/>
              </a:xfrm>
              <a:prstGeom prst="ellipse">
                <a:avLst/>
              </a:prstGeom>
              <a:solidFill>
                <a:srgbClr val="16C9B0"/>
              </a:solidFill>
              <a:ln w="12700">
                <a:solidFill>
                  <a:srgbClr val="333333"/>
                </a:solidFill>
                <a:prstDash val="solid"/>
              </a:ln>
            </p:spPr>
            <p:txBody>
              <a:bodyPr/>
              <a:lstStyle/>
              <a:p>
                <a:endParaRPr lang="sl-SI" sz="2400" noProof="1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8A8D6D22-33A9-AC99-D74D-43D834E2D138}"/>
                </a:ext>
              </a:extLst>
            </p:cNvPr>
            <p:cNvGrpSpPr/>
            <p:nvPr/>
          </p:nvGrpSpPr>
          <p:grpSpPr>
            <a:xfrm>
              <a:off x="7735505" y="2945200"/>
              <a:ext cx="476793" cy="457200"/>
              <a:chOff x="640080" y="1554480"/>
              <a:chExt cx="457200" cy="457200"/>
            </a:xfrm>
          </p:grpSpPr>
          <p:sp>
            <p:nvSpPr>
              <p:cNvPr id="37" name="Shape 2">
                <a:extLst>
                  <a:ext uri="{FF2B5EF4-FFF2-40B4-BE49-F238E27FC236}">
                    <a16:creationId xmlns:a16="http://schemas.microsoft.com/office/drawing/2014/main" id="{0FEBA983-B3DC-0E45-A27A-226357C1FD73}"/>
                  </a:ext>
                </a:extLst>
              </p:cNvPr>
              <p:cNvSpPr/>
              <p:nvPr/>
            </p:nvSpPr>
            <p:spPr>
              <a:xfrm>
                <a:off x="640080" y="1554480"/>
                <a:ext cx="457200" cy="4572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2700">
                <a:solidFill>
                  <a:srgbClr val="333333"/>
                </a:solidFill>
                <a:prstDash val="solid"/>
              </a:ln>
            </p:spPr>
            <p:txBody>
              <a:bodyPr/>
              <a:lstStyle/>
              <a:p>
                <a:endParaRPr lang="sl-SI" sz="2400" noProof="1"/>
              </a:p>
            </p:txBody>
          </p:sp>
          <p:sp>
            <p:nvSpPr>
              <p:cNvPr id="38" name="Shape 3">
                <a:extLst>
                  <a:ext uri="{FF2B5EF4-FFF2-40B4-BE49-F238E27FC236}">
                    <a16:creationId xmlns:a16="http://schemas.microsoft.com/office/drawing/2014/main" id="{6C64B01F-7336-0EAC-208D-AF1C006B3EAC}"/>
                  </a:ext>
                </a:extLst>
              </p:cNvPr>
              <p:cNvSpPr/>
              <p:nvPr/>
            </p:nvSpPr>
            <p:spPr>
              <a:xfrm>
                <a:off x="749808" y="1664208"/>
                <a:ext cx="237744" cy="237744"/>
              </a:xfrm>
              <a:prstGeom prst="ellipse">
                <a:avLst/>
              </a:prstGeom>
              <a:solidFill>
                <a:srgbClr val="16C9B0"/>
              </a:solidFill>
              <a:ln w="12700">
                <a:solidFill>
                  <a:srgbClr val="333333"/>
                </a:solidFill>
                <a:prstDash val="solid"/>
              </a:ln>
            </p:spPr>
            <p:txBody>
              <a:bodyPr/>
              <a:lstStyle/>
              <a:p>
                <a:endParaRPr lang="sl-SI" sz="2400" noProof="1"/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2FE2E77-A4FB-A7BD-4BDB-8150D7004151}"/>
                </a:ext>
              </a:extLst>
            </p:cNvPr>
            <p:cNvGrpSpPr/>
            <p:nvPr/>
          </p:nvGrpSpPr>
          <p:grpSpPr>
            <a:xfrm>
              <a:off x="7735505" y="4600617"/>
              <a:ext cx="476793" cy="457200"/>
              <a:chOff x="640080" y="1554480"/>
              <a:chExt cx="457200" cy="457200"/>
            </a:xfrm>
          </p:grpSpPr>
          <p:sp>
            <p:nvSpPr>
              <p:cNvPr id="35" name="Shape 2">
                <a:extLst>
                  <a:ext uri="{FF2B5EF4-FFF2-40B4-BE49-F238E27FC236}">
                    <a16:creationId xmlns:a16="http://schemas.microsoft.com/office/drawing/2014/main" id="{80A9FDA3-3E7C-C2CD-2F16-3BEE13C34D67}"/>
                  </a:ext>
                </a:extLst>
              </p:cNvPr>
              <p:cNvSpPr/>
              <p:nvPr/>
            </p:nvSpPr>
            <p:spPr>
              <a:xfrm>
                <a:off x="640080" y="1554480"/>
                <a:ext cx="457200" cy="4572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2700">
                <a:solidFill>
                  <a:srgbClr val="333333"/>
                </a:solidFill>
                <a:prstDash val="solid"/>
              </a:ln>
            </p:spPr>
            <p:txBody>
              <a:bodyPr/>
              <a:lstStyle/>
              <a:p>
                <a:endParaRPr lang="sl-SI" sz="2400" noProof="1"/>
              </a:p>
            </p:txBody>
          </p:sp>
          <p:sp>
            <p:nvSpPr>
              <p:cNvPr id="36" name="Shape 3">
                <a:extLst>
                  <a:ext uri="{FF2B5EF4-FFF2-40B4-BE49-F238E27FC236}">
                    <a16:creationId xmlns:a16="http://schemas.microsoft.com/office/drawing/2014/main" id="{447AC6EC-9B76-BBB4-177A-435507CDE4DB}"/>
                  </a:ext>
                </a:extLst>
              </p:cNvPr>
              <p:cNvSpPr/>
              <p:nvPr/>
            </p:nvSpPr>
            <p:spPr>
              <a:xfrm>
                <a:off x="749808" y="1664208"/>
                <a:ext cx="237744" cy="237744"/>
              </a:xfrm>
              <a:prstGeom prst="ellipse">
                <a:avLst/>
              </a:prstGeom>
              <a:solidFill>
                <a:srgbClr val="16C9B0"/>
              </a:solidFill>
              <a:ln w="12700">
                <a:solidFill>
                  <a:srgbClr val="333333"/>
                </a:solidFill>
                <a:prstDash val="solid"/>
              </a:ln>
            </p:spPr>
            <p:txBody>
              <a:bodyPr/>
              <a:lstStyle/>
              <a:p>
                <a:endParaRPr lang="sl-SI" sz="2400" noProof="1"/>
              </a:p>
            </p:txBody>
          </p:sp>
        </p:grpSp>
        <p:sp>
          <p:nvSpPr>
            <p:cNvPr id="29" name="Text 4">
              <a:extLst>
                <a:ext uri="{FF2B5EF4-FFF2-40B4-BE49-F238E27FC236}">
                  <a16:creationId xmlns:a16="http://schemas.microsoft.com/office/drawing/2014/main" id="{98B225E0-B5A2-D6D5-5DA6-C2A9CF581F38}"/>
                </a:ext>
              </a:extLst>
            </p:cNvPr>
            <p:cNvSpPr/>
            <p:nvPr/>
          </p:nvSpPr>
          <p:spPr>
            <a:xfrm>
              <a:off x="8212296" y="1525523"/>
              <a:ext cx="4219619" cy="3200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sl-SI" sz="2000" b="1" noProof="1">
                  <a:solidFill>
                    <a:srgbClr val="58BBA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No-Code</a:t>
              </a:r>
              <a:endParaRPr lang="sl-SI" sz="2000" noProof="1">
                <a:solidFill>
                  <a:srgbClr val="58BBAE"/>
                </a:solidFill>
              </a:endParaRPr>
            </a:p>
          </p:txBody>
        </p:sp>
        <p:sp>
          <p:nvSpPr>
            <p:cNvPr id="30" name="Text 5">
              <a:extLst>
                <a:ext uri="{FF2B5EF4-FFF2-40B4-BE49-F238E27FC236}">
                  <a16:creationId xmlns:a16="http://schemas.microsoft.com/office/drawing/2014/main" id="{C1A77330-1501-2597-18A4-749B0AC5FD36}"/>
                </a:ext>
              </a:extLst>
            </p:cNvPr>
            <p:cNvSpPr/>
            <p:nvPr/>
          </p:nvSpPr>
          <p:spPr>
            <a:xfrm>
              <a:off x="8212298" y="1912123"/>
              <a:ext cx="3782824" cy="457200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sl-SI" sz="1600" dirty="0">
                  <a:solidFill>
                    <a:schemeClr val="bg1">
                      <a:lumMod val="75000"/>
                    </a:schemeClr>
                  </a:solidFill>
                </a:rPr>
                <a:t>Brezkodna (no-code) platforma za razvoj, testiranje, upravljanje in izvajanje agentov UI</a:t>
              </a:r>
            </a:p>
          </p:txBody>
        </p:sp>
        <p:sp>
          <p:nvSpPr>
            <p:cNvPr id="31" name="Text 8">
              <a:extLst>
                <a:ext uri="{FF2B5EF4-FFF2-40B4-BE49-F238E27FC236}">
                  <a16:creationId xmlns:a16="http://schemas.microsoft.com/office/drawing/2014/main" id="{FF7792FD-C8AF-39A9-AE5F-B99A5F1687EE}"/>
                </a:ext>
              </a:extLst>
            </p:cNvPr>
            <p:cNvSpPr/>
            <p:nvPr/>
          </p:nvSpPr>
          <p:spPr>
            <a:xfrm>
              <a:off x="8290168" y="2965248"/>
              <a:ext cx="2618717" cy="3200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sl-SI" sz="2000" b="1" noProof="1">
                  <a:solidFill>
                    <a:srgbClr val="58BBA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Free</a:t>
              </a:r>
              <a:endParaRPr lang="sl-SI" sz="2000" noProof="1">
                <a:solidFill>
                  <a:srgbClr val="58BBAE"/>
                </a:solidFill>
              </a:endParaRPr>
            </a:p>
          </p:txBody>
        </p:sp>
        <p:sp>
          <p:nvSpPr>
            <p:cNvPr id="32" name="Text 9">
              <a:extLst>
                <a:ext uri="{FF2B5EF4-FFF2-40B4-BE49-F238E27FC236}">
                  <a16:creationId xmlns:a16="http://schemas.microsoft.com/office/drawing/2014/main" id="{908F9C2A-C71C-4B9B-D1C5-94BD744529C6}"/>
                </a:ext>
              </a:extLst>
            </p:cNvPr>
            <p:cNvSpPr/>
            <p:nvPr/>
          </p:nvSpPr>
          <p:spPr>
            <a:xfrm>
              <a:off x="8212298" y="3331199"/>
              <a:ext cx="3782824" cy="457200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sl-SI" sz="1600" dirty="0">
                  <a:solidFill>
                    <a:schemeClr val="bg1">
                      <a:lumMod val="75000"/>
                    </a:schemeClr>
                  </a:solidFill>
                </a:rPr>
                <a:t>Brezplačna razširitev Oracle baze podatkov, ki je osnova rešitve. Potrebna pa je baza 26ai (na primer: Vector Search).</a:t>
              </a:r>
            </a:p>
          </p:txBody>
        </p:sp>
        <p:sp>
          <p:nvSpPr>
            <p:cNvPr id="33" name="Text 12">
              <a:extLst>
                <a:ext uri="{FF2B5EF4-FFF2-40B4-BE49-F238E27FC236}">
                  <a16:creationId xmlns:a16="http://schemas.microsoft.com/office/drawing/2014/main" id="{B4A6EFE1-46FE-CCD9-C74C-57B374EE1370}"/>
                </a:ext>
              </a:extLst>
            </p:cNvPr>
            <p:cNvSpPr/>
            <p:nvPr/>
          </p:nvSpPr>
          <p:spPr>
            <a:xfrm>
              <a:off x="8290168" y="4625428"/>
              <a:ext cx="2275365" cy="3200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sl-SI" sz="2000" b="1" noProof="1">
                  <a:solidFill>
                    <a:srgbClr val="58BBA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Open / Air Gapped</a:t>
              </a:r>
              <a:endParaRPr lang="sl-SI" sz="2000" noProof="1">
                <a:solidFill>
                  <a:srgbClr val="58BBAE"/>
                </a:solidFill>
              </a:endParaRPr>
            </a:p>
          </p:txBody>
        </p:sp>
        <p:sp>
          <p:nvSpPr>
            <p:cNvPr id="34" name="Text 13">
              <a:extLst>
                <a:ext uri="{FF2B5EF4-FFF2-40B4-BE49-F238E27FC236}">
                  <a16:creationId xmlns:a16="http://schemas.microsoft.com/office/drawing/2014/main" id="{0420182E-9685-A763-673A-DEF16C4CD292}"/>
                </a:ext>
              </a:extLst>
            </p:cNvPr>
            <p:cNvSpPr/>
            <p:nvPr/>
          </p:nvSpPr>
          <p:spPr>
            <a:xfrm>
              <a:off x="8290168" y="4978493"/>
              <a:ext cx="3782824" cy="457200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sl-SI" sz="1600" dirty="0">
                  <a:solidFill>
                    <a:schemeClr val="bg1">
                      <a:lumMod val="75000"/>
                    </a:schemeClr>
                  </a:solidFill>
                </a:rPr>
                <a:t>Zaradi vsebniške (container) arhitekture je OPAF prenosljiv — poganjamo ga lahko v oblaku (na primer: OCI) ali v celoti lokalno, znotraj lastnega, izoliranega omrežja (air-gapped).</a:t>
              </a:r>
            </a:p>
          </p:txBody>
        </p:sp>
      </p:grpSp>
      <p:pic>
        <p:nvPicPr>
          <p:cNvPr id="41" name="Picture 40">
            <a:extLst>
              <a:ext uri="{FF2B5EF4-FFF2-40B4-BE49-F238E27FC236}">
                <a16:creationId xmlns:a16="http://schemas.microsoft.com/office/drawing/2014/main" id="{7AC4A5FC-ACE0-5840-9564-263CEFDF58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7400" y="5885213"/>
            <a:ext cx="986400" cy="898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920706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1887563-4F22-C3A3-A807-EC3072389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Kje ga dobimo?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931E818-22FF-5080-AEBC-E7B8AA805D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596" y="1529133"/>
            <a:ext cx="4180114" cy="34604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D3BA412-CE38-F2BE-6E2F-B264203218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9610" y="1534815"/>
            <a:ext cx="5090920" cy="34547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E3D6A68-C0E8-C66B-D163-6ED5AF350423}"/>
              </a:ext>
            </a:extLst>
          </p:cNvPr>
          <p:cNvSpPr txBox="1"/>
          <p:nvPr/>
        </p:nvSpPr>
        <p:spPr>
          <a:xfrm>
            <a:off x="7232630" y="5126559"/>
            <a:ext cx="330487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l-SI" b="1" dirty="0">
                <a:solidFill>
                  <a:schemeClr val="bg1"/>
                </a:solidFill>
              </a:rPr>
              <a:t>Oracle Marketplace</a:t>
            </a:r>
          </a:p>
          <a:p>
            <a:pPr algn="ctr"/>
            <a:r>
              <a:rPr lang="sl-SI" b="1" dirty="0">
                <a:solidFill>
                  <a:schemeClr val="bg1"/>
                </a:solidFill>
              </a:rPr>
              <a:t>(1-klik namestitev v OCI)</a:t>
            </a:r>
          </a:p>
          <a:p>
            <a:pPr algn="ctr"/>
            <a:r>
              <a:rPr lang="sl-SI" sz="1200" dirty="0">
                <a:solidFill>
                  <a:schemeClr val="bg1">
                    <a:lumMod val="95000"/>
                  </a:schemeClr>
                </a:solidFill>
              </a:rPr>
              <a:t>https://marketplace.oracle.com/app/agentfactory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8FD499E-1FA2-B0D6-F238-0AE91966F7F6}"/>
              </a:ext>
            </a:extLst>
          </p:cNvPr>
          <p:cNvSpPr txBox="1"/>
          <p:nvPr/>
        </p:nvSpPr>
        <p:spPr>
          <a:xfrm>
            <a:off x="1048272" y="5126559"/>
            <a:ext cx="325922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l-SI" b="1" dirty="0">
                <a:solidFill>
                  <a:schemeClr val="bg1"/>
                </a:solidFill>
              </a:rPr>
              <a:t>Oracle Software Delivery Cloud</a:t>
            </a:r>
          </a:p>
          <a:p>
            <a:pPr algn="ctr"/>
            <a:r>
              <a:rPr lang="sl-SI" b="1" dirty="0">
                <a:solidFill>
                  <a:schemeClr val="bg1"/>
                </a:solidFill>
              </a:rPr>
              <a:t>(lokalna namestitev)</a:t>
            </a:r>
          </a:p>
          <a:p>
            <a:pPr algn="ctr"/>
            <a:r>
              <a:rPr lang="sl-SI" sz="1200" dirty="0">
                <a:solidFill>
                  <a:schemeClr val="bg1">
                    <a:lumMod val="95000"/>
                  </a:schemeClr>
                </a:solidFill>
              </a:rPr>
              <a:t>https://www.oracle.com/database/technologies/</a:t>
            </a:r>
            <a:br>
              <a:rPr lang="sl-SI" sz="12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sl-SI" sz="1200" dirty="0">
                <a:solidFill>
                  <a:schemeClr val="bg1">
                    <a:lumMod val="95000"/>
                  </a:schemeClr>
                </a:solidFill>
              </a:rPr>
              <a:t>private-agent-factory-downloads.html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60E6348-5A8B-8C8F-40ED-A31E49ADA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3417" y="2606041"/>
            <a:ext cx="0" cy="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290E524-163A-1FB1-933D-2590DECD7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3417" y="2756041"/>
            <a:ext cx="0" cy="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CB24DF7-3AF9-44B8-351C-AB10011BAF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3417" y="3056041"/>
            <a:ext cx="0" cy="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99F08D9-461C-686A-BC48-118A27C069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3417" y="3206041"/>
            <a:ext cx="0" cy="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84476EA-7B03-5CB9-627A-4944119AC3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3417" y="3506041"/>
            <a:ext cx="0" cy="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C9DE933-0D5F-1B18-1710-30C5CC055F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20947" y="0"/>
            <a:ext cx="971053" cy="9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98746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5B8F6-5B6F-6A57-6FDB-6AF314C5C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Arhitektura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A9D7FE70-A8A2-74CB-EEAC-8182FAD8AE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4279" y="1082566"/>
            <a:ext cx="9623442" cy="5410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042448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A284BD-1630-5F9E-EBE7-0BEB5FB868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825625"/>
            <a:ext cx="5661958" cy="4351338"/>
          </a:xfrm>
        </p:spPr>
        <p:txBody>
          <a:bodyPr anchor="ctr"/>
          <a:lstStyle/>
          <a:p>
            <a:r>
              <a:rPr lang="sl-SI" dirty="0">
                <a:solidFill>
                  <a:schemeClr val="bg1">
                    <a:lumMod val="95000"/>
                  </a:schemeClr>
                </a:solidFill>
              </a:rPr>
              <a:t>Prebuilt Knowledge Agent</a:t>
            </a:r>
          </a:p>
          <a:p>
            <a:r>
              <a:rPr lang="sl-SI" dirty="0">
                <a:solidFill>
                  <a:schemeClr val="bg1">
                    <a:lumMod val="95000"/>
                  </a:schemeClr>
                </a:solidFill>
              </a:rPr>
              <a:t>Custom Flow: SelectT AI RAG</a:t>
            </a:r>
          </a:p>
          <a:p>
            <a:r>
              <a:rPr lang="sl-SI" dirty="0">
                <a:solidFill>
                  <a:schemeClr val="bg1">
                    <a:lumMod val="95000"/>
                  </a:schemeClr>
                </a:solidFill>
              </a:rPr>
              <a:t>Custom Flow: SELECT AI Agent (različni scenariji)</a:t>
            </a:r>
          </a:p>
          <a:p>
            <a:r>
              <a:rPr lang="sl-SI" dirty="0">
                <a:solidFill>
                  <a:schemeClr val="bg1">
                    <a:lumMod val="95000"/>
                  </a:schemeClr>
                </a:solidFill>
              </a:rPr>
              <a:t>OAS MCP Server</a:t>
            </a:r>
          </a:p>
          <a:p>
            <a:r>
              <a:rPr lang="sl-SI" dirty="0">
                <a:solidFill>
                  <a:schemeClr val="bg1">
                    <a:lumMod val="95000"/>
                  </a:schemeClr>
                </a:solidFill>
              </a:rPr>
              <a:t>Complex Custom Flow Example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9314841-655D-F9E9-682D-8C8CEB5B5C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771" y="2788814"/>
            <a:ext cx="5339229" cy="24249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01129909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E7C14C4-2F16-38FC-1333-08F7CEC54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Pre-built: Knowledge Agent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A081B8D-A602-84CE-D7BE-8D2C2031ADC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1825625"/>
            <a:ext cx="5774842" cy="4351338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41A0B06-29CA-FEC2-9857-EC63E870B1C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728177" y="1825625"/>
            <a:ext cx="4934617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31122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C2086-340B-4903-9F1E-FD4391D8D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Select AI RAG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553B37F-78EA-9686-44D4-74BBCCB6B5B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164716"/>
            <a:ext cx="5181600" cy="3673156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1B67AE9-ABB2-82B1-BC08-054716C1498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418730" y="650354"/>
            <a:ext cx="5480828" cy="6055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256299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2B00F-044E-6AFF-68DB-98C483A13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RAG Agent v OPAF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ED27ED-3A22-9DBE-81CA-85D1908A8E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l-SI" sz="2400" dirty="0"/>
              <a:t>Koliko kazenskih točk je Piki nabral na vozniškem izpitu?</a:t>
            </a:r>
          </a:p>
          <a:p>
            <a:r>
              <a:rPr lang="sl-SI" sz="2400" dirty="0"/>
              <a:t>Kakšno vlogo ima v knjigi družinski </a:t>
            </a:r>
            <a:r>
              <a:rPr lang="sl-SI" sz="2400" b="1" dirty="0"/>
              <a:t>maček</a:t>
            </a:r>
            <a:r>
              <a:rPr lang="sl-SI" sz="2400" dirty="0"/>
              <a:t>? Naštej vse zgodbe, v katerih nastopa, in kaj se zgodi.</a:t>
            </a:r>
          </a:p>
          <a:p>
            <a:r>
              <a:rPr lang="sl-SI" sz="2400" dirty="0"/>
              <a:t>Kdaj Piki besede ali navodila razume </a:t>
            </a:r>
            <a:r>
              <a:rPr lang="sl-SI" sz="2400" b="1" dirty="0"/>
              <a:t>dobesedno</a:t>
            </a:r>
            <a:r>
              <a:rPr lang="sl-SI" sz="2400" dirty="0"/>
              <a:t>? Kaj iz tega nastane?</a:t>
            </a:r>
          </a:p>
          <a:p>
            <a:r>
              <a:rPr lang="sl-SI" sz="2400" dirty="0"/>
              <a:t>Pripravi Pikijev </a:t>
            </a:r>
            <a:r>
              <a:rPr lang="sl-SI" sz="2400" b="1" dirty="0"/>
              <a:t>življenjepis</a:t>
            </a:r>
            <a:r>
              <a:rPr lang="sl-SI" sz="2400" dirty="0"/>
              <a:t>: vse vloge, ki jih prevzame skozi knjigo, in kako se vsaka konča.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122BBB5-D7A6-985D-F9B2-21EDB145B81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sl-SI" dirty="0"/>
              <a:t>4 testna vprašanja in odgovori</a:t>
            </a:r>
          </a:p>
        </p:txBody>
      </p:sp>
      <p:graphicFrame>
        <p:nvGraphicFramePr>
          <p:cNvPr id="9" name="Content Placeholder 4">
            <a:extLst>
              <a:ext uri="{FF2B5EF4-FFF2-40B4-BE49-F238E27FC236}">
                <a16:creationId xmlns:a16="http://schemas.microsoft.com/office/drawing/2014/main" id="{050BC6D9-E8AE-28B2-BD81-087489D0C096}"/>
              </a:ext>
            </a:extLst>
          </p:cNvPr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1607002520"/>
              </p:ext>
            </p:extLst>
          </p:nvPr>
        </p:nvGraphicFramePr>
        <p:xfrm>
          <a:off x="838200" y="4618832"/>
          <a:ext cx="10515599" cy="181864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147160">
                  <a:extLst>
                    <a:ext uri="{9D8B030D-6E8A-4147-A177-3AD203B41FA5}">
                      <a16:colId xmlns:a16="http://schemas.microsoft.com/office/drawing/2014/main" val="1515435778"/>
                    </a:ext>
                  </a:extLst>
                </a:gridCol>
                <a:gridCol w="1554772">
                  <a:extLst>
                    <a:ext uri="{9D8B030D-6E8A-4147-A177-3AD203B41FA5}">
                      <a16:colId xmlns:a16="http://schemas.microsoft.com/office/drawing/2014/main" val="1065304277"/>
                    </a:ext>
                  </a:extLst>
                </a:gridCol>
                <a:gridCol w="2181697">
                  <a:extLst>
                    <a:ext uri="{9D8B030D-6E8A-4147-A177-3AD203B41FA5}">
                      <a16:colId xmlns:a16="http://schemas.microsoft.com/office/drawing/2014/main" val="314168753"/>
                    </a:ext>
                  </a:extLst>
                </a:gridCol>
                <a:gridCol w="2156618">
                  <a:extLst>
                    <a:ext uri="{9D8B030D-6E8A-4147-A177-3AD203B41FA5}">
                      <a16:colId xmlns:a16="http://schemas.microsoft.com/office/drawing/2014/main" val="3298091050"/>
                    </a:ext>
                  </a:extLst>
                </a:gridCol>
                <a:gridCol w="1475352">
                  <a:extLst>
                    <a:ext uri="{9D8B030D-6E8A-4147-A177-3AD203B41FA5}">
                      <a16:colId xmlns:a16="http://schemas.microsoft.com/office/drawing/2014/main" val="36357372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SI" sz="1600" dirty="0"/>
                        <a:t>Pristop</a:t>
                      </a:r>
                    </a:p>
                  </a:txBody>
                  <a:tcPr anchor="ctr">
                    <a:solidFill>
                      <a:srgbClr val="58BBA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SI" sz="1600" dirty="0"/>
                        <a:t>Maček</a:t>
                      </a:r>
                    </a:p>
                  </a:txBody>
                  <a:tcPr anchor="ctr">
                    <a:solidFill>
                      <a:srgbClr val="58BBA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SI" sz="1600" dirty="0"/>
                        <a:t>Dobesedno</a:t>
                      </a:r>
                    </a:p>
                  </a:txBody>
                  <a:tcPr anchor="ctr">
                    <a:solidFill>
                      <a:srgbClr val="58BBA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SI" sz="1600" dirty="0"/>
                        <a:t>Življenjepis</a:t>
                      </a:r>
                    </a:p>
                  </a:txBody>
                  <a:tcPr anchor="ctr">
                    <a:solidFill>
                      <a:srgbClr val="58BBA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SI" sz="1600" dirty="0"/>
                        <a:t>Čas</a:t>
                      </a:r>
                    </a:p>
                  </a:txBody>
                  <a:tcPr anchor="ctr">
                    <a:solidFill>
                      <a:srgbClr val="58BBA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0349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SI" sz="1600" dirty="0"/>
                        <a:t>Knowledge Agent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SI" sz="1600" dirty="0"/>
                        <a:t>3/8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SI" sz="1600" dirty="0"/>
                        <a:t>0/3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SI" sz="1600" dirty="0"/>
                        <a:t>5/15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SI" sz="1600"/>
                        <a:t>~10 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04277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SI" sz="1600"/>
                        <a:t>Deep Data Research Agent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SI" sz="1600" dirty="0"/>
                        <a:t>6/8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SI" sz="1600" dirty="0"/>
                        <a:t>2/3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SI" sz="1600" dirty="0"/>
                        <a:t>8–10/15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SI" sz="1600" dirty="0"/>
                        <a:t>~3 min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84180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SI" sz="1600"/>
                        <a:t>Flow: Agent + DDRA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SI" sz="1600"/>
                        <a:t>~2/8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SI" sz="1600" dirty="0"/>
                        <a:t>2/3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SI" sz="1600" dirty="0"/>
                        <a:t>5/15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SI" sz="1600"/>
                        <a:t>20–40 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94617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SI" sz="1600" b="1"/>
                        <a:t>Select AI RAG v OPAF</a:t>
                      </a:r>
                      <a:endParaRPr lang="en-SI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SI" sz="1600" b="1" dirty="0"/>
                        <a:t>8/8</a:t>
                      </a:r>
                      <a:endParaRPr lang="en-SI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SI" sz="1600" b="1"/>
                        <a:t>3/3</a:t>
                      </a:r>
                      <a:endParaRPr lang="en-SI" sz="16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SI" sz="1600" b="1" dirty="0"/>
                        <a:t>15/15</a:t>
                      </a:r>
                      <a:endParaRPr lang="en-SI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SI" sz="1600" b="1" dirty="0"/>
                        <a:t>12–40 s</a:t>
                      </a:r>
                      <a:endParaRPr lang="en-SI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729442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3348770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73633-903E-38B3-985B-3E3D50E72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Select AI – No Coding Flow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AF8806C-AA79-BCB9-EBC2-2F09A2CD414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82648" y="1507784"/>
            <a:ext cx="5913352" cy="4240387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BF6158F-798D-A2AC-40BA-DC6A642A956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333788" y="1280273"/>
            <a:ext cx="5767437" cy="5410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549043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1F51D-AD04-FFE5-ACF8-8CDEECC3B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Select AI – Navitev Select AI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2C9D13C-B4B1-803E-E8E5-5F9AA5E1660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77231" y="1825625"/>
            <a:ext cx="4903538" cy="4351338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AE372A0-1F66-94CE-F104-3B419430B5B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754360" y="1018828"/>
            <a:ext cx="5253991" cy="5690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113623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BA48A-E627-5673-7F8B-F0A29D12E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Select AI – MCP Server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C9AF0820-0F54-C95D-E711-D11703ABF49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025724"/>
            <a:ext cx="5181600" cy="3951140"/>
          </a:xfrm>
          <a:prstGeom prst="rect">
            <a:avLst/>
          </a:prstGeom>
        </p:spPr>
      </p:pic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4ED16364-76B4-C2A3-AFF6-2073ED4944A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530840" y="691978"/>
            <a:ext cx="5566425" cy="6047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002653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848B2-1A90-5E83-36B1-282ECCF6B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Select AI Agenti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0BD64B-DAB6-612F-F9E8-03232C6018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r>
              <a:rPr lang="en-SI" dirty="0"/>
              <a:t>Which sales channel had the highest profit in 2025?</a:t>
            </a:r>
          </a:p>
          <a:p>
            <a:r>
              <a:rPr lang="en-SI" dirty="0"/>
              <a:t>Show me the SQL for profit by channel in 2025</a:t>
            </a:r>
          </a:p>
          <a:p>
            <a:r>
              <a:rPr lang="en-SI" dirty="0"/>
              <a:t>Compare profit in 2025 vs 2024 by sales channel and tell me which channel improved the most</a:t>
            </a:r>
          </a:p>
          <a:p>
            <a:r>
              <a:rPr lang="en-SI" dirty="0"/>
              <a:t>What is the capital of France?</a:t>
            </a:r>
          </a:p>
          <a:p>
            <a:endParaRPr lang="sl-SI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FD6F11-5DFC-B3EA-1AE0-332A66BDBC4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sl-SI" dirty="0"/>
              <a:t>4 testna vprašanja in odgovori ter 6 scenarijev</a:t>
            </a:r>
          </a:p>
        </p:txBody>
      </p:sp>
      <p:graphicFrame>
        <p:nvGraphicFramePr>
          <p:cNvPr id="7" name="Content Placeholder 9">
            <a:extLst>
              <a:ext uri="{FF2B5EF4-FFF2-40B4-BE49-F238E27FC236}">
                <a16:creationId xmlns:a16="http://schemas.microsoft.com/office/drawing/2014/main" id="{46AD85E8-049E-0848-AF75-810894CB008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8485535"/>
              </p:ext>
            </p:extLst>
          </p:nvPr>
        </p:nvGraphicFramePr>
        <p:xfrm>
          <a:off x="5955957" y="1825624"/>
          <a:ext cx="6017740" cy="485394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693827">
                  <a:extLst>
                    <a:ext uri="{9D8B030D-6E8A-4147-A177-3AD203B41FA5}">
                      <a16:colId xmlns:a16="http://schemas.microsoft.com/office/drawing/2014/main" val="1101978460"/>
                    </a:ext>
                  </a:extLst>
                </a:gridCol>
                <a:gridCol w="1777744">
                  <a:extLst>
                    <a:ext uri="{9D8B030D-6E8A-4147-A177-3AD203B41FA5}">
                      <a16:colId xmlns:a16="http://schemas.microsoft.com/office/drawing/2014/main" val="737526461"/>
                    </a:ext>
                  </a:extLst>
                </a:gridCol>
                <a:gridCol w="1652192">
                  <a:extLst>
                    <a:ext uri="{9D8B030D-6E8A-4147-A177-3AD203B41FA5}">
                      <a16:colId xmlns:a16="http://schemas.microsoft.com/office/drawing/2014/main" val="3515815994"/>
                    </a:ext>
                  </a:extLst>
                </a:gridCol>
                <a:gridCol w="1893977">
                  <a:extLst>
                    <a:ext uri="{9D8B030D-6E8A-4147-A177-3AD203B41FA5}">
                      <a16:colId xmlns:a16="http://schemas.microsoft.com/office/drawing/2014/main" val="1727331950"/>
                    </a:ext>
                  </a:extLst>
                </a:gridCol>
              </a:tblGrid>
              <a:tr h="510492"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1" i="0" dirty="0">
                          <a:solidFill>
                            <a:schemeClr val="bg1"/>
                          </a:solidFill>
                          <a:effectLst/>
                          <a:latin typeface="Inter"/>
                        </a:rPr>
                        <a:t>Flow</a:t>
                      </a:r>
                    </a:p>
                  </a:txBody>
                  <a:tcPr marL="76200" marR="76200" marT="57150" marB="57150">
                    <a:solidFill>
                      <a:srgbClr val="58BBA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1" i="0" dirty="0">
                          <a:solidFill>
                            <a:schemeClr val="bg1"/>
                          </a:solidFill>
                          <a:effectLst/>
                          <a:latin typeface="Inter"/>
                        </a:rPr>
                        <a:t>OPAF building blocks</a:t>
                      </a:r>
                    </a:p>
                  </a:txBody>
                  <a:tcPr marL="76200" marR="76200" marT="57150" marB="57150">
                    <a:solidFill>
                      <a:srgbClr val="58BBA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1" i="0" dirty="0">
                          <a:solidFill>
                            <a:schemeClr val="bg1"/>
                          </a:solidFill>
                          <a:effectLst/>
                          <a:latin typeface="Inter"/>
                        </a:rPr>
                        <a:t>How OPAF reaches the database</a:t>
                      </a:r>
                    </a:p>
                  </a:txBody>
                  <a:tcPr marL="76200" marR="76200" marT="57150" marB="57150">
                    <a:solidFill>
                      <a:srgbClr val="58BBA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1" i="0" dirty="0">
                          <a:solidFill>
                            <a:schemeClr val="bg1"/>
                          </a:solidFill>
                          <a:effectLst/>
                          <a:latin typeface="Inter"/>
                        </a:rPr>
                        <a:t>Who plans the analysis</a:t>
                      </a:r>
                    </a:p>
                  </a:txBody>
                  <a:tcPr marL="76200" marR="76200" marT="57150" marB="57150">
                    <a:solidFill>
                      <a:srgbClr val="58BBA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7004878"/>
                  </a:ext>
                </a:extLst>
              </a:tr>
              <a:tr h="510492"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1" i="0">
                          <a:solidFill>
                            <a:srgbClr val="1B1F27"/>
                          </a:solidFill>
                          <a:effectLst/>
                          <a:latin typeface="Inter"/>
                        </a:rPr>
                        <a:t>C1</a:t>
                      </a:r>
                    </a:p>
                  </a:txBody>
                  <a:tcPr marL="76200" marR="76200" marT="57150" marB="57150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0" i="0" dirty="0">
                          <a:solidFill>
                            <a:srgbClr val="1B1F27"/>
                          </a:solidFill>
                          <a:effectLst/>
                          <a:latin typeface="Inter"/>
                        </a:rPr>
                        <a:t>Select AI node</a:t>
                      </a:r>
                    </a:p>
                  </a:txBody>
                  <a:tcPr marL="76200" marR="76200" marT="57150" marB="57150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0" i="0">
                          <a:solidFill>
                            <a:srgbClr val="1B1F27"/>
                          </a:solidFill>
                          <a:effectLst/>
                          <a:latin typeface="Inter"/>
                        </a:rPr>
                        <a:t>Database connection (wallet)</a:t>
                      </a:r>
                    </a:p>
                  </a:txBody>
                  <a:tcPr marL="76200" marR="76200" marT="57150" marB="57150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0" i="0">
                          <a:solidFill>
                            <a:srgbClr val="1B1F27"/>
                          </a:solidFill>
                          <a:effectLst/>
                          <a:latin typeface="Inter"/>
                        </a:rPr>
                        <a:t>Nobody (one question, one SQL statement)</a:t>
                      </a:r>
                    </a:p>
                  </a:txBody>
                  <a:tcPr marL="76200" marR="76200" marT="57150" marB="57150"/>
                </a:tc>
                <a:extLst>
                  <a:ext uri="{0D108BD9-81ED-4DB2-BD59-A6C34878D82A}">
                    <a16:rowId xmlns:a16="http://schemas.microsoft.com/office/drawing/2014/main" val="3660568133"/>
                  </a:ext>
                </a:extLst>
              </a:tr>
              <a:tr h="510492"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1" i="0">
                          <a:solidFill>
                            <a:srgbClr val="1B1F27"/>
                          </a:solidFill>
                          <a:effectLst/>
                          <a:latin typeface="Inter"/>
                        </a:rPr>
                        <a:t>C2</a:t>
                      </a:r>
                    </a:p>
                  </a:txBody>
                  <a:tcPr marL="76200" marR="76200" marT="57150" marB="57150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0" i="0">
                          <a:solidFill>
                            <a:srgbClr val="1B1F27"/>
                          </a:solidFill>
                          <a:effectLst/>
                          <a:latin typeface="Inter"/>
                        </a:rPr>
                        <a:t>In-Database Team node, existing team</a:t>
                      </a:r>
                    </a:p>
                  </a:txBody>
                  <a:tcPr marL="76200" marR="76200" marT="57150" marB="57150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0" i="0" dirty="0">
                          <a:solidFill>
                            <a:srgbClr val="1B1F27"/>
                          </a:solidFill>
                          <a:effectLst/>
                          <a:latin typeface="Inter"/>
                        </a:rPr>
                        <a:t>Database connection (wallet)</a:t>
                      </a:r>
                    </a:p>
                  </a:txBody>
                  <a:tcPr marL="76200" marR="76200" marT="57150" marB="57150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0" i="0" dirty="0">
                          <a:solidFill>
                            <a:srgbClr val="1B1F27"/>
                          </a:solidFill>
                          <a:effectLst/>
                          <a:latin typeface="Inter"/>
                        </a:rPr>
                        <a:t>Select AI Agent in ADB</a:t>
                      </a:r>
                    </a:p>
                  </a:txBody>
                  <a:tcPr marL="76200" marR="76200" marT="57150" marB="57150"/>
                </a:tc>
                <a:extLst>
                  <a:ext uri="{0D108BD9-81ED-4DB2-BD59-A6C34878D82A}">
                    <a16:rowId xmlns:a16="http://schemas.microsoft.com/office/drawing/2014/main" val="2854852186"/>
                  </a:ext>
                </a:extLst>
              </a:tr>
              <a:tr h="704965"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1" i="0">
                          <a:solidFill>
                            <a:srgbClr val="1B1F27"/>
                          </a:solidFill>
                          <a:effectLst/>
                          <a:latin typeface="Inter"/>
                        </a:rPr>
                        <a:t>C3</a:t>
                      </a:r>
                    </a:p>
                  </a:txBody>
                  <a:tcPr marL="76200" marR="76200" marT="57150" marB="57150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0" i="0">
                          <a:solidFill>
                            <a:srgbClr val="1B1F27"/>
                          </a:solidFill>
                          <a:effectLst/>
                          <a:latin typeface="Inter"/>
                        </a:rPr>
                        <a:t>In-Database Tool, Task, Agent and Team nodes, created on the canvas</a:t>
                      </a:r>
                    </a:p>
                  </a:txBody>
                  <a:tcPr marL="76200" marR="76200" marT="57150" marB="57150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0" i="0">
                          <a:solidFill>
                            <a:srgbClr val="1B1F27"/>
                          </a:solidFill>
                          <a:effectLst/>
                          <a:latin typeface="Inter"/>
                        </a:rPr>
                        <a:t>Database connection (wallet)</a:t>
                      </a:r>
                    </a:p>
                  </a:txBody>
                  <a:tcPr marL="76200" marR="76200" marT="57150" marB="57150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0" i="0">
                          <a:solidFill>
                            <a:srgbClr val="1B1F27"/>
                          </a:solidFill>
                          <a:effectLst/>
                          <a:latin typeface="Inter"/>
                        </a:rPr>
                        <a:t>Select AI Agent in ADB</a:t>
                      </a:r>
                    </a:p>
                  </a:txBody>
                  <a:tcPr marL="76200" marR="76200" marT="57150" marB="57150"/>
                </a:tc>
                <a:extLst>
                  <a:ext uri="{0D108BD9-81ED-4DB2-BD59-A6C34878D82A}">
                    <a16:rowId xmlns:a16="http://schemas.microsoft.com/office/drawing/2014/main" val="4190392097"/>
                  </a:ext>
                </a:extLst>
              </a:tr>
              <a:tr h="704965"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1" i="0">
                          <a:solidFill>
                            <a:srgbClr val="1B1F27"/>
                          </a:solidFill>
                          <a:effectLst/>
                          <a:latin typeface="Inter"/>
                        </a:rPr>
                        <a:t>A</a:t>
                      </a:r>
                    </a:p>
                  </a:txBody>
                  <a:tcPr marL="76200" marR="76200" marT="57150" marB="57150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0" i="0">
                          <a:solidFill>
                            <a:srgbClr val="1B1F27"/>
                          </a:solidFill>
                          <a:effectLst/>
                          <a:latin typeface="Inter"/>
                        </a:rPr>
                        <a:t>Agent node + MCP server node (</a:t>
                      </a:r>
                      <a:r>
                        <a:rPr lang="en-SI" sz="1400" b="0" i="0">
                          <a:solidFill>
                            <a:srgbClr val="1B1F27"/>
                          </a:solidFill>
                          <a:effectLst/>
                          <a:latin typeface="JetBrains Mono"/>
                        </a:rPr>
                        <a:t>SALES_NL2SQL</a:t>
                      </a:r>
                      <a:r>
                        <a:rPr lang="en-SI" sz="1400" b="0" i="0">
                          <a:solidFill>
                            <a:srgbClr val="1B1F27"/>
                          </a:solidFill>
                          <a:effectLst/>
                          <a:latin typeface="Inter"/>
                        </a:rPr>
                        <a:t>)</a:t>
                      </a:r>
                    </a:p>
                  </a:txBody>
                  <a:tcPr marL="76200" marR="76200" marT="57150" marB="57150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0" i="0">
                          <a:solidFill>
                            <a:srgbClr val="1B1F27"/>
                          </a:solidFill>
                          <a:effectLst/>
                          <a:latin typeface="Inter"/>
                        </a:rPr>
                        <a:t>ADB built-in MCP server</a:t>
                      </a:r>
                    </a:p>
                  </a:txBody>
                  <a:tcPr marL="76200" marR="76200" marT="57150" marB="57150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0" i="0">
                          <a:solidFill>
                            <a:srgbClr val="1B1F27"/>
                          </a:solidFill>
                          <a:effectLst/>
                          <a:latin typeface="Inter"/>
                        </a:rPr>
                        <a:t>OPAF agent</a:t>
                      </a:r>
                    </a:p>
                  </a:txBody>
                  <a:tcPr marL="76200" marR="76200" marT="57150" marB="57150"/>
                </a:tc>
                <a:extLst>
                  <a:ext uri="{0D108BD9-81ED-4DB2-BD59-A6C34878D82A}">
                    <a16:rowId xmlns:a16="http://schemas.microsoft.com/office/drawing/2014/main" val="2586443380"/>
                  </a:ext>
                </a:extLst>
              </a:tr>
              <a:tr h="704965"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1" i="0">
                          <a:solidFill>
                            <a:srgbClr val="1B1F27"/>
                          </a:solidFill>
                          <a:effectLst/>
                          <a:latin typeface="Inter"/>
                        </a:rPr>
                        <a:t>B</a:t>
                      </a:r>
                    </a:p>
                  </a:txBody>
                  <a:tcPr marL="76200" marR="76200" marT="57150" marB="57150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0" i="0" dirty="0">
                          <a:solidFill>
                            <a:srgbClr val="1B1F27"/>
                          </a:solidFill>
                          <a:effectLst/>
                          <a:latin typeface="Inter"/>
                        </a:rPr>
                        <a:t>Agent node + MCP server node (</a:t>
                      </a:r>
                      <a:r>
                        <a:rPr lang="en-SI" sz="1400" b="0" i="0" dirty="0">
                          <a:solidFill>
                            <a:srgbClr val="1B1F27"/>
                          </a:solidFill>
                          <a:effectLst/>
                          <a:latin typeface="JetBrains Mono"/>
                        </a:rPr>
                        <a:t>ASK_SALES_ANALYST</a:t>
                      </a:r>
                      <a:r>
                        <a:rPr lang="en-SI" sz="1400" b="0" i="0" dirty="0">
                          <a:solidFill>
                            <a:srgbClr val="1B1F27"/>
                          </a:solidFill>
                          <a:effectLst/>
                          <a:latin typeface="Inter"/>
                        </a:rPr>
                        <a:t>)</a:t>
                      </a:r>
                    </a:p>
                  </a:txBody>
                  <a:tcPr marL="76200" marR="76200" marT="57150" marB="57150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0" i="0">
                          <a:solidFill>
                            <a:srgbClr val="1B1F27"/>
                          </a:solidFill>
                          <a:effectLst/>
                          <a:latin typeface="Inter"/>
                        </a:rPr>
                        <a:t>ADB built-in MCP server</a:t>
                      </a:r>
                    </a:p>
                  </a:txBody>
                  <a:tcPr marL="76200" marR="76200" marT="57150" marB="57150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0" i="0">
                          <a:solidFill>
                            <a:srgbClr val="1B1F27"/>
                          </a:solidFill>
                          <a:effectLst/>
                          <a:latin typeface="Inter"/>
                        </a:rPr>
                        <a:t>Select AI Agent in ADB</a:t>
                      </a:r>
                    </a:p>
                  </a:txBody>
                  <a:tcPr marL="76200" marR="76200" marT="57150" marB="57150"/>
                </a:tc>
                <a:extLst>
                  <a:ext uri="{0D108BD9-81ED-4DB2-BD59-A6C34878D82A}">
                    <a16:rowId xmlns:a16="http://schemas.microsoft.com/office/drawing/2014/main" val="1144155538"/>
                  </a:ext>
                </a:extLst>
              </a:tr>
              <a:tr h="704965"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1" i="0">
                          <a:solidFill>
                            <a:srgbClr val="1B1F27"/>
                          </a:solidFill>
                          <a:effectLst/>
                          <a:latin typeface="Inter"/>
                        </a:rPr>
                        <a:t>D</a:t>
                      </a:r>
                    </a:p>
                  </a:txBody>
                  <a:tcPr marL="76200" marR="76200" marT="57150" marB="57150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0" i="0">
                          <a:solidFill>
                            <a:srgbClr val="1B1F27"/>
                          </a:solidFill>
                          <a:effectLst/>
                          <a:latin typeface="Inter"/>
                        </a:rPr>
                        <a:t>Agent node + two Select AI Bridges (Run SQL, Team)</a:t>
                      </a:r>
                    </a:p>
                  </a:txBody>
                  <a:tcPr marL="76200" marR="76200" marT="57150" marB="57150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0" i="0">
                          <a:solidFill>
                            <a:srgbClr val="1B1F27"/>
                          </a:solidFill>
                          <a:effectLst/>
                          <a:latin typeface="Inter"/>
                        </a:rPr>
                        <a:t>Database connection (wallet)</a:t>
                      </a:r>
                    </a:p>
                  </a:txBody>
                  <a:tcPr marL="76200" marR="76200" marT="57150" marB="57150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0" i="0" dirty="0">
                          <a:solidFill>
                            <a:srgbClr val="1B1F27"/>
                          </a:solidFill>
                          <a:effectLst/>
                          <a:latin typeface="Inter"/>
                        </a:rPr>
                        <a:t>OPAF agent routes; the in-database team plans analytical questions</a:t>
                      </a:r>
                    </a:p>
                  </a:txBody>
                  <a:tcPr marL="76200" marR="76200" marT="57150" marB="57150"/>
                </a:tc>
                <a:extLst>
                  <a:ext uri="{0D108BD9-81ED-4DB2-BD59-A6C34878D82A}">
                    <a16:rowId xmlns:a16="http://schemas.microsoft.com/office/drawing/2014/main" val="33731856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0017815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7E8C-C9EC-54D1-26F0-63F6ABAE3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Select AI Agenti</a:t>
            </a:r>
          </a:p>
        </p:txBody>
      </p:sp>
      <p:graphicFrame>
        <p:nvGraphicFramePr>
          <p:cNvPr id="17" name="Content Placeholder 16">
            <a:extLst>
              <a:ext uri="{FF2B5EF4-FFF2-40B4-BE49-F238E27FC236}">
                <a16:creationId xmlns:a16="http://schemas.microsoft.com/office/drawing/2014/main" id="{54AAEA1E-E0D9-6AF3-5354-EF9FACB5417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2537469"/>
              </p:ext>
            </p:extLst>
          </p:nvPr>
        </p:nvGraphicFramePr>
        <p:xfrm>
          <a:off x="838200" y="1825625"/>
          <a:ext cx="10515596" cy="386080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336589">
                  <a:extLst>
                    <a:ext uri="{9D8B030D-6E8A-4147-A177-3AD203B41FA5}">
                      <a16:colId xmlns:a16="http://schemas.microsoft.com/office/drawing/2014/main" val="2616630645"/>
                    </a:ext>
                  </a:extLst>
                </a:gridCol>
                <a:gridCol w="1667867">
                  <a:extLst>
                    <a:ext uri="{9D8B030D-6E8A-4147-A177-3AD203B41FA5}">
                      <a16:colId xmlns:a16="http://schemas.microsoft.com/office/drawing/2014/main" val="1150025588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1473262160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2987595508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4035806513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1241148784"/>
                    </a:ext>
                  </a:extLst>
                </a:gridCol>
                <a:gridCol w="1502228">
                  <a:extLst>
                    <a:ext uri="{9D8B030D-6E8A-4147-A177-3AD203B41FA5}">
                      <a16:colId xmlns:a16="http://schemas.microsoft.com/office/drawing/2014/main" val="32279347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endParaRPr lang="en-SI" sz="1400" b="1" i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6200" marR="76200" marT="57150" marB="57150">
                    <a:solidFill>
                      <a:srgbClr val="58BBA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1" i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C1</a:t>
                      </a:r>
                    </a:p>
                  </a:txBody>
                  <a:tcPr marL="76200" marR="76200" marT="57150" marB="57150">
                    <a:solidFill>
                      <a:srgbClr val="58BBA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1" i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C2</a:t>
                      </a:r>
                    </a:p>
                  </a:txBody>
                  <a:tcPr marL="76200" marR="76200" marT="57150" marB="57150">
                    <a:solidFill>
                      <a:srgbClr val="58BBA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1" i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C3</a:t>
                      </a:r>
                    </a:p>
                  </a:txBody>
                  <a:tcPr marL="76200" marR="76200" marT="57150" marB="57150">
                    <a:solidFill>
                      <a:srgbClr val="58BBA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1" i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</a:p>
                  </a:txBody>
                  <a:tcPr marL="76200" marR="76200" marT="57150" marB="57150">
                    <a:solidFill>
                      <a:srgbClr val="58BBA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1" i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</a:t>
                      </a:r>
                    </a:p>
                  </a:txBody>
                  <a:tcPr marL="76200" marR="76200" marT="57150" marB="57150">
                    <a:solidFill>
                      <a:srgbClr val="58BBA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1" i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</a:t>
                      </a:r>
                    </a:p>
                  </a:txBody>
                  <a:tcPr marL="76200" marR="76200" marT="57150" marB="57150">
                    <a:solidFill>
                      <a:srgbClr val="58BBA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167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1" i="0" dirty="0">
                          <a:solidFill>
                            <a:srgbClr val="1B1F27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Connection</a:t>
                      </a:r>
                    </a:p>
                  </a:txBody>
                  <a:tcPr marL="76200" marR="76200" marT="57150" marB="57150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0" i="0" dirty="0">
                          <a:solidFill>
                            <a:srgbClr val="1B1F27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DB</a:t>
                      </a:r>
                    </a:p>
                  </a:txBody>
                  <a:tcPr marL="76200" marR="76200" marT="57150" marB="57150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0" i="0" dirty="0">
                          <a:solidFill>
                            <a:srgbClr val="1B1F27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DB</a:t>
                      </a:r>
                    </a:p>
                  </a:txBody>
                  <a:tcPr marL="76200" marR="76200" marT="57150" marB="57150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0" i="0">
                          <a:solidFill>
                            <a:srgbClr val="1B1F27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DB</a:t>
                      </a:r>
                    </a:p>
                  </a:txBody>
                  <a:tcPr marL="76200" marR="76200" marT="57150" marB="57150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0" i="0">
                          <a:solidFill>
                            <a:srgbClr val="1B1F27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MCP</a:t>
                      </a:r>
                    </a:p>
                  </a:txBody>
                  <a:tcPr marL="76200" marR="76200" marT="57150" marB="57150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0" i="0">
                          <a:solidFill>
                            <a:srgbClr val="1B1F27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MCP</a:t>
                      </a:r>
                    </a:p>
                  </a:txBody>
                  <a:tcPr marL="76200" marR="76200" marT="57150" marB="57150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0" i="0">
                          <a:solidFill>
                            <a:srgbClr val="1B1F27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DB</a:t>
                      </a:r>
                    </a:p>
                  </a:txBody>
                  <a:tcPr marL="76200" marR="76200" marT="57150" marB="57150"/>
                </a:tc>
                <a:extLst>
                  <a:ext uri="{0D108BD9-81ED-4DB2-BD59-A6C34878D82A}">
                    <a16:rowId xmlns:a16="http://schemas.microsoft.com/office/drawing/2014/main" val="3365203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1" i="0" dirty="0">
                          <a:solidFill>
                            <a:srgbClr val="1B1F27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LLM in OPAF</a:t>
                      </a:r>
                    </a:p>
                  </a:txBody>
                  <a:tcPr marL="76200" marR="76200" marT="57150" marB="57150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0" i="0">
                          <a:solidFill>
                            <a:srgbClr val="1B1F27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none</a:t>
                      </a:r>
                    </a:p>
                  </a:txBody>
                  <a:tcPr marL="76200" marR="76200" marT="57150" marB="57150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0" i="0" dirty="0">
                          <a:solidFill>
                            <a:srgbClr val="1B1F27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none</a:t>
                      </a:r>
                    </a:p>
                  </a:txBody>
                  <a:tcPr marL="76200" marR="76200" marT="57150" marB="57150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0" i="0">
                          <a:solidFill>
                            <a:srgbClr val="1B1F27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none</a:t>
                      </a:r>
                    </a:p>
                  </a:txBody>
                  <a:tcPr marL="76200" marR="76200" marT="57150" marB="57150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0" i="0">
                          <a:solidFill>
                            <a:srgbClr val="1B1F27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plans, calls tools</a:t>
                      </a:r>
                    </a:p>
                  </a:txBody>
                  <a:tcPr marL="76200" marR="76200" marT="57150" marB="57150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0" i="0">
                          <a:solidFill>
                            <a:srgbClr val="1B1F27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routes only</a:t>
                      </a:r>
                    </a:p>
                  </a:txBody>
                  <a:tcPr marL="76200" marR="76200" marT="57150" marB="57150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0" i="0" dirty="0">
                          <a:solidFill>
                            <a:srgbClr val="1B1F27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routes between bridges</a:t>
                      </a:r>
                    </a:p>
                  </a:txBody>
                  <a:tcPr marL="76200" marR="76200" marT="57150" marB="57150"/>
                </a:tc>
                <a:extLst>
                  <a:ext uri="{0D108BD9-81ED-4DB2-BD59-A6C34878D82A}">
                    <a16:rowId xmlns:a16="http://schemas.microsoft.com/office/drawing/2014/main" val="1902552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1" i="0">
                          <a:solidFill>
                            <a:srgbClr val="1B1F27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Planning</a:t>
                      </a:r>
                    </a:p>
                  </a:txBody>
                  <a:tcPr marL="76200" marR="76200" marT="57150" marB="57150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0" i="0">
                          <a:solidFill>
                            <a:srgbClr val="1B1F27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none (one SQL)</a:t>
                      </a:r>
                    </a:p>
                  </a:txBody>
                  <a:tcPr marL="76200" marR="76200" marT="57150" marB="57150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0" i="0" dirty="0">
                          <a:solidFill>
                            <a:srgbClr val="1B1F27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ADB team</a:t>
                      </a:r>
                    </a:p>
                  </a:txBody>
                  <a:tcPr marL="76200" marR="76200" marT="57150" marB="57150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0" i="0" dirty="0">
                          <a:solidFill>
                            <a:srgbClr val="1B1F27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ADB team</a:t>
                      </a:r>
                    </a:p>
                  </a:txBody>
                  <a:tcPr marL="76200" marR="76200" marT="57150" marB="57150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0" i="0" dirty="0">
                          <a:solidFill>
                            <a:srgbClr val="1B1F27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OPAF agent</a:t>
                      </a:r>
                    </a:p>
                  </a:txBody>
                  <a:tcPr marL="76200" marR="76200" marT="57150" marB="57150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0" i="0">
                          <a:solidFill>
                            <a:srgbClr val="1B1F27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ADB team</a:t>
                      </a:r>
                    </a:p>
                  </a:txBody>
                  <a:tcPr marL="76200" marR="76200" marT="57150" marB="57150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0" i="0">
                          <a:solidFill>
                            <a:srgbClr val="1B1F27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ADB team for analytical questions</a:t>
                      </a:r>
                    </a:p>
                  </a:txBody>
                  <a:tcPr marL="76200" marR="76200" marT="57150" marB="57150"/>
                </a:tc>
                <a:extLst>
                  <a:ext uri="{0D108BD9-81ED-4DB2-BD59-A6C34878D82A}">
                    <a16:rowId xmlns:a16="http://schemas.microsoft.com/office/drawing/2014/main" val="1015791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1" i="0" dirty="0">
                          <a:solidFill>
                            <a:srgbClr val="1B1F27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Multi-step</a:t>
                      </a:r>
                    </a:p>
                  </a:txBody>
                  <a:tcPr marL="76200" marR="76200" marT="57150" marB="57150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0" i="0">
                          <a:solidFill>
                            <a:srgbClr val="1B1F27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partial (winner only)</a:t>
                      </a:r>
                    </a:p>
                  </a:txBody>
                  <a:tcPr marL="76200" marR="76200" marT="57150" marB="57150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0" i="0">
                          <a:solidFill>
                            <a:srgbClr val="1B1F27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full</a:t>
                      </a:r>
                    </a:p>
                  </a:txBody>
                  <a:tcPr marL="76200" marR="76200" marT="57150" marB="57150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0" i="0">
                          <a:solidFill>
                            <a:srgbClr val="1B1F27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full</a:t>
                      </a:r>
                    </a:p>
                  </a:txBody>
                  <a:tcPr marL="76200" marR="76200" marT="57150" marB="57150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0" i="0" dirty="0">
                          <a:solidFill>
                            <a:srgbClr val="1B1F27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full</a:t>
                      </a:r>
                    </a:p>
                  </a:txBody>
                  <a:tcPr marL="76200" marR="76200" marT="57150" marB="57150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0" i="0">
                          <a:solidFill>
                            <a:srgbClr val="1B1F27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full</a:t>
                      </a:r>
                    </a:p>
                  </a:txBody>
                  <a:tcPr marL="76200" marR="76200" marT="57150" marB="57150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0" i="0">
                          <a:solidFill>
                            <a:srgbClr val="1B1F27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full</a:t>
                      </a:r>
                    </a:p>
                  </a:txBody>
                  <a:tcPr marL="76200" marR="76200" marT="57150" marB="57150"/>
                </a:tc>
                <a:extLst>
                  <a:ext uri="{0D108BD9-81ED-4DB2-BD59-A6C34878D82A}">
                    <a16:rowId xmlns:a16="http://schemas.microsoft.com/office/drawing/2014/main" val="1217046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1" i="0">
                          <a:solidFill>
                            <a:srgbClr val="1B1F27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Exact numbers</a:t>
                      </a:r>
                    </a:p>
                  </a:txBody>
                  <a:tcPr marL="76200" marR="76200" marT="57150" marB="57150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0" i="0">
                          <a:solidFill>
                            <a:srgbClr val="1B1F27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rounded (Narrate)</a:t>
                      </a:r>
                    </a:p>
                  </a:txBody>
                  <a:tcPr marL="76200" marR="76200" marT="57150" marB="57150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0" i="0">
                          <a:solidFill>
                            <a:srgbClr val="1B1F27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yes</a:t>
                      </a:r>
                    </a:p>
                  </a:txBody>
                  <a:tcPr marL="76200" marR="76200" marT="57150" marB="57150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0" i="0" dirty="0">
                          <a:solidFill>
                            <a:srgbClr val="1B1F27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yes</a:t>
                      </a:r>
                    </a:p>
                  </a:txBody>
                  <a:tcPr marL="76200" marR="76200" marT="57150" marB="57150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0" i="0" dirty="0">
                          <a:solidFill>
                            <a:srgbClr val="1B1F27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yes</a:t>
                      </a:r>
                    </a:p>
                  </a:txBody>
                  <a:tcPr marL="76200" marR="76200" marT="57150" marB="57150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0" i="0" dirty="0">
                          <a:solidFill>
                            <a:srgbClr val="1B1F27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yes</a:t>
                      </a:r>
                    </a:p>
                  </a:txBody>
                  <a:tcPr marL="76200" marR="76200" marT="57150" marB="57150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0" i="0" dirty="0">
                          <a:solidFill>
                            <a:srgbClr val="1B1F27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yes (team rounds to whole dollars)</a:t>
                      </a:r>
                    </a:p>
                  </a:txBody>
                  <a:tcPr marL="76200" marR="76200" marT="57150" marB="57150"/>
                </a:tc>
                <a:extLst>
                  <a:ext uri="{0D108BD9-81ED-4DB2-BD59-A6C34878D82A}">
                    <a16:rowId xmlns:a16="http://schemas.microsoft.com/office/drawing/2014/main" val="1195331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1" i="0">
                          <a:solidFill>
                            <a:srgbClr val="1B1F27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Shows SQL</a:t>
                      </a:r>
                    </a:p>
                  </a:txBody>
                  <a:tcPr marL="76200" marR="76200" marT="57150" marB="57150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0" i="0">
                          <a:solidFill>
                            <a:srgbClr val="1B1F27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yes (Show SQL)</a:t>
                      </a:r>
                    </a:p>
                  </a:txBody>
                  <a:tcPr marL="76200" marR="76200" marT="57150" marB="57150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0" i="0">
                          <a:solidFill>
                            <a:srgbClr val="1B1F27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</a:t>
                      </a:r>
                    </a:p>
                  </a:txBody>
                  <a:tcPr marL="76200" marR="76200" marT="57150" marB="57150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0" i="0" dirty="0">
                          <a:solidFill>
                            <a:srgbClr val="1B1F27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</a:t>
                      </a:r>
                    </a:p>
                  </a:txBody>
                  <a:tcPr marL="76200" marR="76200" marT="57150" marB="57150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0" i="0">
                          <a:solidFill>
                            <a:srgbClr val="1B1F27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yes (showsql)</a:t>
                      </a:r>
                    </a:p>
                  </a:txBody>
                  <a:tcPr marL="76200" marR="76200" marT="57150" marB="57150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0" i="0" dirty="0">
                          <a:solidFill>
                            <a:srgbClr val="1B1F27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</a:t>
                      </a:r>
                    </a:p>
                  </a:txBody>
                  <a:tcPr marL="76200" marR="76200" marT="57150" marB="57150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0" i="0" dirty="0">
                          <a:solidFill>
                            <a:srgbClr val="1B1F27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 (declines)</a:t>
                      </a:r>
                    </a:p>
                  </a:txBody>
                  <a:tcPr marL="76200" marR="76200" marT="57150" marB="57150"/>
                </a:tc>
                <a:extLst>
                  <a:ext uri="{0D108BD9-81ED-4DB2-BD59-A6C34878D82A}">
                    <a16:rowId xmlns:a16="http://schemas.microsoft.com/office/drawing/2014/main" val="3911861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1" i="0">
                          <a:solidFill>
                            <a:srgbClr val="1B1F27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Guardrail</a:t>
                      </a:r>
                    </a:p>
                  </a:txBody>
                  <a:tcPr marL="76200" marR="76200" marT="57150" marB="57150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0" i="0">
                          <a:solidFill>
                            <a:srgbClr val="1B1F27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enforce_object_list (raw ORA error)</a:t>
                      </a:r>
                    </a:p>
                  </a:txBody>
                  <a:tcPr marL="76200" marR="76200" marT="57150" marB="57150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0" i="0">
                          <a:solidFill>
                            <a:srgbClr val="1B1F27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agent role</a:t>
                      </a:r>
                    </a:p>
                  </a:txBody>
                  <a:tcPr marL="76200" marR="76200" marT="57150" marB="57150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0" i="0">
                          <a:solidFill>
                            <a:srgbClr val="1B1F27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agent role</a:t>
                      </a:r>
                    </a:p>
                  </a:txBody>
                  <a:tcPr marL="76200" marR="76200" marT="57150" marB="57150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0" i="0">
                          <a:solidFill>
                            <a:srgbClr val="1B1F27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OPAF scope rule</a:t>
                      </a:r>
                    </a:p>
                  </a:txBody>
                  <a:tcPr marL="76200" marR="76200" marT="57150" marB="57150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0" i="0">
                          <a:solidFill>
                            <a:srgbClr val="1B1F27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OPAF scope rule</a:t>
                      </a:r>
                    </a:p>
                  </a:txBody>
                  <a:tcPr marL="76200" marR="76200" marT="57150" marB="57150"/>
                </a:tc>
                <a:tc>
                  <a:txBody>
                    <a:bodyPr/>
                    <a:lstStyle/>
                    <a:p>
                      <a:pPr marL="0" marR="0" algn="l" fontAlgn="t" latinLnBrk="0">
                        <a:buNone/>
                      </a:pPr>
                      <a:r>
                        <a:rPr lang="en-SI" sz="1400" b="0" i="0" dirty="0">
                          <a:solidFill>
                            <a:srgbClr val="1B1F27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OPAF scope rule</a:t>
                      </a:r>
                    </a:p>
                  </a:txBody>
                  <a:tcPr marL="76200" marR="76200" marT="57150" marB="57150"/>
                </a:tc>
                <a:extLst>
                  <a:ext uri="{0D108BD9-81ED-4DB2-BD59-A6C34878D82A}">
                    <a16:rowId xmlns:a16="http://schemas.microsoft.com/office/drawing/2014/main" val="1583939344"/>
                  </a:ext>
                </a:extLst>
              </a:tr>
            </a:tbl>
          </a:graphicData>
        </a:graphic>
      </p:graphicFrame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900CC95-A8B2-7A69-3978-73F41D25C17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sl-SI" dirty="0"/>
              <a:t>Rezultati in primerjava 6 scenarijev</a:t>
            </a:r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729200379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8F52E-7FD1-0685-ACE7-A4A81DF34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OPAF – OAS MCP Server</a:t>
            </a:r>
          </a:p>
        </p:txBody>
      </p:sp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6AAA424E-FE36-FE9C-7513-1B087315E7C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801498" y="1837982"/>
            <a:ext cx="5181600" cy="37403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Content Placeholder 19">
            <a:extLst>
              <a:ext uri="{FF2B5EF4-FFF2-40B4-BE49-F238E27FC236}">
                <a16:creationId xmlns:a16="http://schemas.microsoft.com/office/drawing/2014/main" id="{E09D9746-98C2-7D06-3A12-E13F9527BCD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356288" y="1837982"/>
            <a:ext cx="5181600" cy="43012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0CD4115-F306-C50E-8507-133796118E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9027" y="2343597"/>
            <a:ext cx="5181600" cy="39901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114969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E3A2F-3186-45D8-7B44-646013792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zigavaupot.blogspot.com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8660BE7-E199-6FFD-CA0A-6AF1D1B769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7761" y="1446853"/>
            <a:ext cx="6013646" cy="43513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BA1A042-6DB9-A931-626F-F71F6C92CA75}"/>
              </a:ext>
            </a:extLst>
          </p:cNvPr>
          <p:cNvSpPr txBox="1"/>
          <p:nvPr/>
        </p:nvSpPr>
        <p:spPr>
          <a:xfrm>
            <a:off x="407761" y="5846544"/>
            <a:ext cx="6098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dirty="0">
                <a:solidFill>
                  <a:schemeClr val="bg1">
                    <a:lumMod val="95000"/>
                  </a:schemeClr>
                </a:solidFill>
              </a:rPr>
              <a:t>https://zigavaupot.blogspot.com/2026/10/introduction-to-select-ai-agent-meets.html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D43DEAB-D894-E619-AC52-54ABF4EE73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5315" y="1446853"/>
            <a:ext cx="5088924" cy="154730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BCCA324-E13D-D23B-A57C-3FFB7E60FAA5}"/>
              </a:ext>
            </a:extLst>
          </p:cNvPr>
          <p:cNvSpPr txBox="1"/>
          <p:nvPr/>
        </p:nvSpPr>
        <p:spPr>
          <a:xfrm>
            <a:off x="6668542" y="3105834"/>
            <a:ext cx="50889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dirty="0">
                <a:solidFill>
                  <a:schemeClr val="bg1">
                    <a:lumMod val="95000"/>
                  </a:schemeClr>
                </a:solidFill>
              </a:rPr>
              <a:t>https://zigavaupot.blogspot.com/2026/10/oas-mcp-server-and-opaf.html</a:t>
            </a:r>
          </a:p>
        </p:txBody>
      </p:sp>
    </p:spTree>
    <p:extLst>
      <p:ext uri="{BB962C8B-B14F-4D97-AF65-F5344CB8AC3E}">
        <p14:creationId xmlns:p14="http://schemas.microsoft.com/office/powerpoint/2010/main" val="430945283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208BCEA-78BE-D238-4BD9-A856BEC58128}"/>
              </a:ext>
            </a:extLst>
          </p:cNvPr>
          <p:cNvSpPr txBox="1"/>
          <p:nvPr/>
        </p:nvSpPr>
        <p:spPr>
          <a:xfrm>
            <a:off x="4477612" y="3244334"/>
            <a:ext cx="32367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l-SI" sz="4000" dirty="0">
                <a:solidFill>
                  <a:schemeClr val="bg1">
                    <a:lumMod val="95000"/>
                  </a:schemeClr>
                </a:solidFill>
              </a:rPr>
              <a:t>R A Z P R A V A</a:t>
            </a:r>
          </a:p>
        </p:txBody>
      </p:sp>
    </p:spTree>
    <p:extLst>
      <p:ext uri="{BB962C8B-B14F-4D97-AF65-F5344CB8AC3E}">
        <p14:creationId xmlns:p14="http://schemas.microsoft.com/office/powerpoint/2010/main" val="4285132412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Calibri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Calibri"/>
        <a:font script="Hebr" typeface="Calibri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Calibri"/>
        <a:font script="Uigh" typeface="Microsoft Uighur"/>
        <a:font script="Geor" typeface="Sylfaen"/>
        <a:font script="Armn" typeface="Calibri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1" id="{FADEB203-A63F-3E46-BB6D-C92128B72A1E}" vid="{482DF4A9-D5A6-D74E-8489-F2B477BE741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7022</TotalTime>
  <Words>735</Words>
  <Application>Microsoft Macintosh PowerPoint</Application>
  <PresentationFormat>Widescreen</PresentationFormat>
  <Paragraphs>169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Aptos</vt:lpstr>
      <vt:lpstr>Arial</vt:lpstr>
      <vt:lpstr>Calibri</vt:lpstr>
      <vt:lpstr>Calibri Light</vt:lpstr>
      <vt:lpstr>Inter</vt:lpstr>
      <vt:lpstr>JetBrains Mono</vt:lpstr>
      <vt:lpstr>Noto Sans</vt:lpstr>
      <vt:lpstr>Office Theme</vt:lpstr>
      <vt:lpstr>No slides, just agents</vt:lpstr>
      <vt:lpstr>PowerPoint Presentation</vt:lpstr>
      <vt:lpstr>Kaj je Oracle Private Agent Factory (OPAF)?</vt:lpstr>
      <vt:lpstr>Kje ga dobimo?</vt:lpstr>
      <vt:lpstr>Arhitektura</vt:lpstr>
      <vt:lpstr>PowerPoint Presentation</vt:lpstr>
      <vt:lpstr>Pre-built: Knowledge Agent</vt:lpstr>
      <vt:lpstr>Select AI RAG</vt:lpstr>
      <vt:lpstr>RAG Agent v OPAF</vt:lpstr>
      <vt:lpstr>Select AI – No Coding Flow</vt:lpstr>
      <vt:lpstr>Select AI – Navitev Select AI</vt:lpstr>
      <vt:lpstr>Select AI – MCP Server</vt:lpstr>
      <vt:lpstr>Select AI Agenti</vt:lpstr>
      <vt:lpstr>Select AI Agenti</vt:lpstr>
      <vt:lpstr>OPAF – OAS MCP Server</vt:lpstr>
      <vt:lpstr>zigavaupot.blogspot.com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Žiga Vaupot</dc:creator>
  <cp:lastModifiedBy>Žiga Vaupot</cp:lastModifiedBy>
  <cp:revision>30</cp:revision>
  <dcterms:created xsi:type="dcterms:W3CDTF">2026-08-21T16:51:16Z</dcterms:created>
  <dcterms:modified xsi:type="dcterms:W3CDTF">2026-10-13T08:27:10Z</dcterms:modified>
</cp:coreProperties>
</file>